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50"/>
    <p:sldId id="257" r:id="rId51"/>
    <p:sldId id="258" r:id="rId52"/>
    <p:sldId id="259" r:id="rId53"/>
    <p:sldId id="260" r:id="rId54"/>
    <p:sldId id="261" r:id="rId55"/>
    <p:sldId id="262" r:id="rId56"/>
    <p:sldId id="263" r:id="rId57"/>
    <p:sldId id="264"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AN Tangkiwood" charset="1" panose="000000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Neue Machina" charset="1" panose="00000500000000000000"/>
      <p:regular r:id="rId29"/>
    </p:embeddedFont>
    <p:embeddedFont>
      <p:font typeface="Neue Machina Light" charset="1" panose="00000400000000000000"/>
      <p:regular r:id="rId30"/>
    </p:embeddedFont>
    <p:embeddedFont>
      <p:font typeface="Neue Machina Ultra-Bold" charset="1" panose="00000900000000000000"/>
      <p:regular r:id="rId31"/>
    </p:embeddedFont>
    <p:embeddedFont>
      <p:font typeface="Montserrat" charset="1" panose="00000500000000000000"/>
      <p:regular r:id="rId32"/>
    </p:embeddedFont>
    <p:embeddedFont>
      <p:font typeface="Montserrat Bold" charset="1" panose="00000800000000000000"/>
      <p:regular r:id="rId33"/>
    </p:embeddedFont>
    <p:embeddedFont>
      <p:font typeface="Montserrat Italics" charset="1" panose="00000500000000000000"/>
      <p:regular r:id="rId34"/>
    </p:embeddedFont>
    <p:embeddedFont>
      <p:font typeface="Montserrat Bold Italics" charset="1" panose="00000800000000000000"/>
      <p:regular r:id="rId35"/>
    </p:embeddedFont>
    <p:embeddedFont>
      <p:font typeface="Montserrat Thin" charset="1" panose="00000300000000000000"/>
      <p:regular r:id="rId36"/>
    </p:embeddedFont>
    <p:embeddedFont>
      <p:font typeface="Montserrat Thin Italics" charset="1" panose="00000300000000000000"/>
      <p:regular r:id="rId37"/>
    </p:embeddedFont>
    <p:embeddedFont>
      <p:font typeface="Montserrat Extra-Light" charset="1" panose="00000300000000000000"/>
      <p:regular r:id="rId38"/>
    </p:embeddedFont>
    <p:embeddedFont>
      <p:font typeface="Montserrat Extra-Light Italics" charset="1" panose="00000300000000000000"/>
      <p:regular r:id="rId39"/>
    </p:embeddedFont>
    <p:embeddedFont>
      <p:font typeface="Montserrat Light" charset="1" panose="00000400000000000000"/>
      <p:regular r:id="rId40"/>
    </p:embeddedFont>
    <p:embeddedFont>
      <p:font typeface="Montserrat Light Italics" charset="1" panose="00000400000000000000"/>
      <p:regular r:id="rId41"/>
    </p:embeddedFont>
    <p:embeddedFont>
      <p:font typeface="Montserrat Medium" charset="1" panose="00000600000000000000"/>
      <p:regular r:id="rId42"/>
    </p:embeddedFont>
    <p:embeddedFont>
      <p:font typeface="Montserrat Medium Italics" charset="1" panose="00000600000000000000"/>
      <p:regular r:id="rId43"/>
    </p:embeddedFont>
    <p:embeddedFont>
      <p:font typeface="Montserrat Semi-Bold" charset="1" panose="00000700000000000000"/>
      <p:regular r:id="rId44"/>
    </p:embeddedFont>
    <p:embeddedFont>
      <p:font typeface="Montserrat Semi-Bold Italics" charset="1" panose="00000700000000000000"/>
      <p:regular r:id="rId45"/>
    </p:embeddedFont>
    <p:embeddedFont>
      <p:font typeface="Montserrat Ultra-Bold" charset="1" panose="00000900000000000000"/>
      <p:regular r:id="rId46"/>
    </p:embeddedFont>
    <p:embeddedFont>
      <p:font typeface="Montserrat Ultra-Bold Italics" charset="1" panose="00000900000000000000"/>
      <p:regular r:id="rId47"/>
    </p:embeddedFont>
    <p:embeddedFont>
      <p:font typeface="Montserrat Heavy" charset="1" panose="00000A00000000000000"/>
      <p:regular r:id="rId48"/>
    </p:embeddedFont>
    <p:embeddedFont>
      <p:font typeface="Montserrat Heavy Italics"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notesMasters/notesMaster1.xml" Type="http://schemas.openxmlformats.org/officeDocument/2006/relationships/notesMaster"/><Relationship Id="rId6" Target="fonts/font6.fntdata" Type="http://schemas.openxmlformats.org/officeDocument/2006/relationships/font"/><Relationship Id="rId60" Target="theme/theme2.xml" Type="http://schemas.openxmlformats.org/officeDocument/2006/relationships/theme"/><Relationship Id="rId61" Target="notesSlides/notesSlide1.xml" Type="http://schemas.openxmlformats.org/officeDocument/2006/relationships/notesSlide"/><Relationship Id="rId62" Target="notesSlides/notesSlide2.xml" Type="http://schemas.openxmlformats.org/officeDocument/2006/relationships/notesSlide"/><Relationship Id="rId63" Target="notesSlides/notesSlide3.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 Judges....</a:t>
            </a:r>
          </a:p>
          <a:p>
            <a:r>
              <a:rPr lang="en-US"/>
              <a:t>I am Srinjoy Ganguly</a:t>
            </a:r>
          </a:p>
          <a:p>
            <a:r>
              <a:rPr lang="en-US"/>
              <a:t>......Pritish</a:t>
            </a:r>
          </a:p>
          <a:p>
            <a:r>
              <a:rPr lang="en-US"/>
              <a:t>...Rounak</a:t>
            </a:r>
          </a:p>
          <a:p>
            <a:r>
              <a:rPr lang="en-US"/>
              <a:t/>
            </a:r>
          </a:p>
          <a:p>
            <a:r>
              <a:rPr lang="en-US"/>
              <a:t>and we are team </a:t>
            </a:r>
          </a:p>
          <a:p>
            <a:r>
              <a:rPr lang="en-US"/>
              <a:t>DATA ProSolveRS.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Well...we know from the problem statement, that these pollutants used as features influence the Relative humidity levels. nitrous oxides by forming nitric acid aerosols, ozone reacting with volatile organic compounds forming secondary organic aerosols and other pollutants in other ways.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initially studied the theoretical influence of the pollutants on relative humidity. We studied various research papers on the correlation between the pollutant's effects on RH and tried to identify parameters that are repetitive in our analysis and could be removed.</a:t>
            </a:r>
          </a:p>
          <a:p>
            <a:r>
              <a:rPr lang="en-US"/>
              <a:t>By looking at the mean and std deviation values we figured out the requirement of eliminating the outliers in the dataset.</a:t>
            </a:r>
          </a:p>
          <a:p>
            <a:r>
              <a:rPr lang="en-US"/>
              <a:t>With these insights to be implemented, we moved on to data pre-processing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jpeg" Type="http://schemas.openxmlformats.org/officeDocument/2006/relationships/image"/><Relationship Id="rId11" Target="../media/image2.png" Type="http://schemas.openxmlformats.org/officeDocument/2006/relationships/image"/><Relationship Id="rId2" Target="../notesSlides/notesSlide1.xml" Type="http://schemas.openxmlformats.org/officeDocument/2006/relationships/notesSlide"/><Relationship Id="rId3" Target="../media/image3.pn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notesSlides/notesSlide2.xml" Type="http://schemas.openxmlformats.org/officeDocument/2006/relationships/notesSlide"/><Relationship Id="rId20" Target="../media/image28.png" Type="http://schemas.openxmlformats.org/officeDocument/2006/relationships/image"/><Relationship Id="rId21" Target="../media/image29.svg" Type="http://schemas.openxmlformats.org/officeDocument/2006/relationships/image"/><Relationship Id="rId22" Target="../media/image30.png" Type="http://schemas.openxmlformats.org/officeDocument/2006/relationships/image"/><Relationship Id="rId23" Target="../media/image31.png" Type="http://schemas.openxmlformats.org/officeDocument/2006/relationships/image"/><Relationship Id="rId24" Target="../media/image32.svg" Type="http://schemas.openxmlformats.org/officeDocument/2006/relationships/image"/><Relationship Id="rId25" Target="../media/image33.png" Type="http://schemas.openxmlformats.org/officeDocument/2006/relationships/image"/><Relationship Id="rId26" Target="../media/image34.svg" Type="http://schemas.openxmlformats.org/officeDocument/2006/relationships/image"/><Relationship Id="rId27" Target="../media/image35.svg" Type="http://schemas.openxmlformats.org/officeDocument/2006/relationships/image"/><Relationship Id="rId28" Target="../media/image36.png" Type="http://schemas.openxmlformats.org/officeDocument/2006/relationships/image"/><Relationship Id="rId29" Target="../media/image37.png" Type="http://schemas.openxmlformats.org/officeDocument/2006/relationships/image"/><Relationship Id="rId3" Target="../media/image11.png" Type="http://schemas.openxmlformats.org/officeDocument/2006/relationships/image"/><Relationship Id="rId30" Target="../media/image38.svg" Type="http://schemas.openxmlformats.org/officeDocument/2006/relationships/image"/><Relationship Id="rId31" Target="../media/image39.svg" Type="http://schemas.openxmlformats.org/officeDocument/2006/relationships/image"/><Relationship Id="rId32" Target="../media/image40.png" Type="http://schemas.openxmlformats.org/officeDocument/2006/relationships/image"/><Relationship Id="rId33" Target="../media/image41.png" Type="http://schemas.openxmlformats.org/officeDocument/2006/relationships/image"/><Relationship Id="rId34" Target="../media/image42.png" Type="http://schemas.openxmlformats.org/officeDocument/2006/relationships/image"/><Relationship Id="rId35" Target="../media/image43.png" Type="http://schemas.openxmlformats.org/officeDocument/2006/relationships/image"/><Relationship Id="rId36" Target="../media/image2.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44.png" Type="http://schemas.openxmlformats.org/officeDocument/2006/relationships/image"/><Relationship Id="rId5" Target="../media/image4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1E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341024"/>
          </a:xfrm>
          <a:custGeom>
            <a:avLst/>
            <a:gdLst/>
            <a:ahLst/>
            <a:cxnLst/>
            <a:rect r="r" b="b" t="t" l="l"/>
            <a:pathLst>
              <a:path h="9341024" w="18288000">
                <a:moveTo>
                  <a:pt x="0" y="0"/>
                </a:moveTo>
                <a:lnTo>
                  <a:pt x="18288000" y="0"/>
                </a:lnTo>
                <a:lnTo>
                  <a:pt x="18288000" y="9341024"/>
                </a:lnTo>
                <a:lnTo>
                  <a:pt x="0" y="9341024"/>
                </a:lnTo>
                <a:lnTo>
                  <a:pt x="0" y="0"/>
                </a:lnTo>
                <a:close/>
              </a:path>
            </a:pathLst>
          </a:custGeom>
          <a:blipFill>
            <a:blip r:embed="rId2"/>
            <a:stretch>
              <a:fillRect l="0" t="-1509" r="0" b="0"/>
            </a:stretch>
          </a:blipFill>
        </p:spPr>
      </p:sp>
      <p:sp>
        <p:nvSpPr>
          <p:cNvPr name="Freeform 3" id="3"/>
          <p:cNvSpPr/>
          <p:nvPr/>
        </p:nvSpPr>
        <p:spPr>
          <a:xfrm flipH="false" flipV="false" rot="0">
            <a:off x="2197180" y="1458420"/>
            <a:ext cx="3685080" cy="3685080"/>
          </a:xfrm>
          <a:custGeom>
            <a:avLst/>
            <a:gdLst/>
            <a:ahLst/>
            <a:cxnLst/>
            <a:rect r="r" b="b" t="t" l="l"/>
            <a:pathLst>
              <a:path h="3685080" w="3685080">
                <a:moveTo>
                  <a:pt x="0" y="0"/>
                </a:moveTo>
                <a:lnTo>
                  <a:pt x="3685081" y="0"/>
                </a:lnTo>
                <a:lnTo>
                  <a:pt x="3685081" y="3685080"/>
                </a:lnTo>
                <a:lnTo>
                  <a:pt x="0" y="3685080"/>
                </a:lnTo>
                <a:lnTo>
                  <a:pt x="0" y="0"/>
                </a:lnTo>
                <a:close/>
              </a:path>
            </a:pathLst>
          </a:custGeom>
          <a:blipFill>
            <a:blip r:embed="rId3"/>
            <a:stretch>
              <a:fillRect l="0" t="0" r="0" b="0"/>
            </a:stretch>
          </a:blipFill>
        </p:spPr>
      </p:sp>
      <p:sp>
        <p:nvSpPr>
          <p:cNvPr name="TextBox 4" id="4"/>
          <p:cNvSpPr txBox="true"/>
          <p:nvPr/>
        </p:nvSpPr>
        <p:spPr>
          <a:xfrm rot="0">
            <a:off x="6333918" y="7083743"/>
            <a:ext cx="9232305" cy="1790700"/>
          </a:xfrm>
          <a:prstGeom prst="rect">
            <a:avLst/>
          </a:prstGeom>
        </p:spPr>
        <p:txBody>
          <a:bodyPr anchor="t" rtlCol="false" tIns="0" lIns="0" bIns="0" rIns="0">
            <a:spAutoFit/>
          </a:bodyPr>
          <a:lstStyle/>
          <a:p>
            <a:pPr algn="l">
              <a:lnSpc>
                <a:spcPts val="12599"/>
              </a:lnSpc>
            </a:pPr>
            <a:r>
              <a:rPr lang="en-US" sz="9000">
                <a:solidFill>
                  <a:srgbClr val="FCFDFD"/>
                </a:solidFill>
                <a:latin typeface="TAN Tangkiwood"/>
              </a:rPr>
              <a:t>Data ProSolveRS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41E20"/>
        </a:solidFill>
      </p:bgPr>
    </p:bg>
    <p:spTree>
      <p:nvGrpSpPr>
        <p:cNvPr id="1" name=""/>
        <p:cNvGrpSpPr/>
        <p:nvPr/>
      </p:nvGrpSpPr>
      <p:grpSpPr>
        <a:xfrm>
          <a:off x="0" y="0"/>
          <a:ext cx="0" cy="0"/>
          <a:chOff x="0" y="0"/>
          <a:chExt cx="0" cy="0"/>
        </a:xfrm>
      </p:grpSpPr>
      <p:sp>
        <p:nvSpPr>
          <p:cNvPr name="Freeform 2" id="2"/>
          <p:cNvSpPr/>
          <p:nvPr/>
        </p:nvSpPr>
        <p:spPr>
          <a:xfrm flipH="false" flipV="false" rot="0">
            <a:off x="6048156" y="-205552"/>
            <a:ext cx="17355178" cy="10223497"/>
          </a:xfrm>
          <a:custGeom>
            <a:avLst/>
            <a:gdLst/>
            <a:ahLst/>
            <a:cxnLst/>
            <a:rect r="r" b="b" t="t" l="l"/>
            <a:pathLst>
              <a:path h="10223497" w="17355178">
                <a:moveTo>
                  <a:pt x="0" y="0"/>
                </a:moveTo>
                <a:lnTo>
                  <a:pt x="17355178" y="0"/>
                </a:lnTo>
                <a:lnTo>
                  <a:pt x="17355178" y="10223497"/>
                </a:lnTo>
                <a:lnTo>
                  <a:pt x="0" y="10223497"/>
                </a:lnTo>
                <a:lnTo>
                  <a:pt x="0" y="0"/>
                </a:lnTo>
                <a:close/>
              </a:path>
            </a:pathLst>
          </a:custGeom>
          <a:blipFill>
            <a:blip r:embed="rId3"/>
            <a:stretch>
              <a:fillRect l="0" t="-17919" r="0" b="-17919"/>
            </a:stretch>
          </a:blipFill>
        </p:spPr>
      </p:sp>
      <p:grpSp>
        <p:nvGrpSpPr>
          <p:cNvPr name="Group 3" id="3"/>
          <p:cNvGrpSpPr>
            <a:grpSpLocks noChangeAspect="true"/>
          </p:cNvGrpSpPr>
          <p:nvPr/>
        </p:nvGrpSpPr>
        <p:grpSpPr>
          <a:xfrm rot="0">
            <a:off x="8105556" y="762525"/>
            <a:ext cx="2794816" cy="3867168"/>
            <a:chOff x="0" y="0"/>
            <a:chExt cx="3640201" cy="5036922"/>
          </a:xfrm>
        </p:grpSpPr>
        <p:sp>
          <p:nvSpPr>
            <p:cNvPr name="Freeform 4" id="4"/>
            <p:cNvSpPr/>
            <p:nvPr/>
          </p:nvSpPr>
          <p:spPr>
            <a:xfrm flipH="false" flipV="false" rot="0">
              <a:off x="0" y="0"/>
              <a:ext cx="3640201" cy="5036947"/>
            </a:xfrm>
            <a:custGeom>
              <a:avLst/>
              <a:gdLst/>
              <a:ahLst/>
              <a:cxnLst/>
              <a:rect r="r" b="b" t="t" l="l"/>
              <a:pathLst>
                <a:path h="5036947" w="3640201">
                  <a:moveTo>
                    <a:pt x="0" y="0"/>
                  </a:moveTo>
                  <a:lnTo>
                    <a:pt x="0" y="5036947"/>
                  </a:lnTo>
                  <a:lnTo>
                    <a:pt x="3637407" y="5036947"/>
                  </a:lnTo>
                  <a:lnTo>
                    <a:pt x="3640201" y="0"/>
                  </a:lnTo>
                  <a:close/>
                </a:path>
              </a:pathLst>
            </a:custGeom>
            <a:blipFill>
              <a:blip r:embed="rId4"/>
              <a:stretch>
                <a:fillRect l="-19185" t="0" r="-19185" b="0"/>
              </a:stretch>
            </a:blipFill>
          </p:spPr>
        </p:sp>
      </p:grpSp>
      <p:sp>
        <p:nvSpPr>
          <p:cNvPr name="Freeform 5" id="5"/>
          <p:cNvSpPr/>
          <p:nvPr/>
        </p:nvSpPr>
        <p:spPr>
          <a:xfrm flipH="false" flipV="false" rot="0">
            <a:off x="-1270444" y="7592968"/>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11507" y="-1119749"/>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0"/>
            <a:ext cx="633498" cy="3400406"/>
          </a:xfrm>
          <a:custGeom>
            <a:avLst/>
            <a:gdLst/>
            <a:ahLst/>
            <a:cxnLst/>
            <a:rect r="r" b="b" t="t" l="l"/>
            <a:pathLst>
              <a:path h="3400406" w="633498">
                <a:moveTo>
                  <a:pt x="0" y="0"/>
                </a:moveTo>
                <a:lnTo>
                  <a:pt x="633498" y="0"/>
                </a:lnTo>
                <a:lnTo>
                  <a:pt x="633498" y="3400406"/>
                </a:lnTo>
                <a:lnTo>
                  <a:pt x="0" y="3400406"/>
                </a:lnTo>
                <a:lnTo>
                  <a:pt x="0" y="0"/>
                </a:lnTo>
                <a:close/>
              </a:path>
            </a:pathLst>
          </a:custGeom>
          <a:blipFill>
            <a:blip r:embed="rId8"/>
            <a:stretch>
              <a:fillRect l="-176654" t="-21009" r="0" b="0"/>
            </a:stretch>
          </a:blipFill>
        </p:spPr>
      </p:sp>
      <p:sp>
        <p:nvSpPr>
          <p:cNvPr name="Freeform 8" id="8"/>
          <p:cNvSpPr/>
          <p:nvPr/>
        </p:nvSpPr>
        <p:spPr>
          <a:xfrm flipH="false" flipV="false" rot="-5400000">
            <a:off x="5844302" y="8025746"/>
            <a:ext cx="407708" cy="4114800"/>
          </a:xfrm>
          <a:custGeom>
            <a:avLst/>
            <a:gdLst/>
            <a:ahLst/>
            <a:cxnLst/>
            <a:rect r="r" b="b" t="t" l="l"/>
            <a:pathLst>
              <a:path h="4114800" w="407708">
                <a:moveTo>
                  <a:pt x="0" y="0"/>
                </a:moveTo>
                <a:lnTo>
                  <a:pt x="407708" y="0"/>
                </a:lnTo>
                <a:lnTo>
                  <a:pt x="407708" y="4114800"/>
                </a:lnTo>
                <a:lnTo>
                  <a:pt x="0" y="4114800"/>
                </a:lnTo>
                <a:lnTo>
                  <a:pt x="0" y="0"/>
                </a:lnTo>
                <a:close/>
              </a:path>
            </a:pathLst>
          </a:custGeom>
          <a:blipFill>
            <a:blip r:embed="rId8"/>
            <a:stretch>
              <a:fillRect l="-329866" t="0" r="0" b="0"/>
            </a:stretch>
          </a:blipFill>
        </p:spPr>
      </p:sp>
      <p:sp>
        <p:nvSpPr>
          <p:cNvPr name="Freeform 9" id="9"/>
          <p:cNvSpPr/>
          <p:nvPr/>
        </p:nvSpPr>
        <p:spPr>
          <a:xfrm flipH="false" flipV="false" rot="-5400000">
            <a:off x="8892911" y="-1866938"/>
            <a:ext cx="380933" cy="4114800"/>
          </a:xfrm>
          <a:custGeom>
            <a:avLst/>
            <a:gdLst/>
            <a:ahLst/>
            <a:cxnLst/>
            <a:rect r="r" b="b" t="t" l="l"/>
            <a:pathLst>
              <a:path h="4114800" w="380933">
                <a:moveTo>
                  <a:pt x="0" y="0"/>
                </a:moveTo>
                <a:lnTo>
                  <a:pt x="380934" y="0"/>
                </a:lnTo>
                <a:lnTo>
                  <a:pt x="380934" y="4114800"/>
                </a:lnTo>
                <a:lnTo>
                  <a:pt x="0" y="4114800"/>
                </a:lnTo>
                <a:lnTo>
                  <a:pt x="0" y="0"/>
                </a:lnTo>
                <a:close/>
              </a:path>
            </a:pathLst>
          </a:custGeom>
          <a:blipFill>
            <a:blip r:embed="rId8"/>
            <a:stretch>
              <a:fillRect l="0" t="0" r="-360080" b="0"/>
            </a:stretch>
          </a:blipFill>
        </p:spPr>
      </p:sp>
      <p:grpSp>
        <p:nvGrpSpPr>
          <p:cNvPr name="Group 10" id="10"/>
          <p:cNvGrpSpPr>
            <a:grpSpLocks noChangeAspect="true"/>
          </p:cNvGrpSpPr>
          <p:nvPr/>
        </p:nvGrpSpPr>
        <p:grpSpPr>
          <a:xfrm rot="0">
            <a:off x="11288913" y="5253000"/>
            <a:ext cx="2794816" cy="3867168"/>
            <a:chOff x="0" y="0"/>
            <a:chExt cx="3640201" cy="5036922"/>
          </a:xfrm>
        </p:grpSpPr>
        <p:sp>
          <p:nvSpPr>
            <p:cNvPr name="Freeform 11" id="11"/>
            <p:cNvSpPr/>
            <p:nvPr/>
          </p:nvSpPr>
          <p:spPr>
            <a:xfrm flipH="false" flipV="false" rot="0">
              <a:off x="0" y="0"/>
              <a:ext cx="3640201" cy="5036947"/>
            </a:xfrm>
            <a:custGeom>
              <a:avLst/>
              <a:gdLst/>
              <a:ahLst/>
              <a:cxnLst/>
              <a:rect r="r" b="b" t="t" l="l"/>
              <a:pathLst>
                <a:path h="5036947" w="3640201">
                  <a:moveTo>
                    <a:pt x="0" y="0"/>
                  </a:moveTo>
                  <a:lnTo>
                    <a:pt x="0" y="5036947"/>
                  </a:lnTo>
                  <a:lnTo>
                    <a:pt x="3637407" y="5036947"/>
                  </a:lnTo>
                  <a:lnTo>
                    <a:pt x="3640201" y="0"/>
                  </a:lnTo>
                  <a:close/>
                </a:path>
              </a:pathLst>
            </a:custGeom>
            <a:blipFill>
              <a:blip r:embed="rId9"/>
              <a:stretch>
                <a:fillRect l="0" t="-10927" r="0" b="-48794"/>
              </a:stretch>
            </a:blipFill>
          </p:spPr>
        </p:sp>
      </p:grpSp>
      <p:grpSp>
        <p:nvGrpSpPr>
          <p:cNvPr name="Group 12" id="12"/>
          <p:cNvGrpSpPr>
            <a:grpSpLocks noChangeAspect="true"/>
          </p:cNvGrpSpPr>
          <p:nvPr/>
        </p:nvGrpSpPr>
        <p:grpSpPr>
          <a:xfrm rot="0">
            <a:off x="14472271" y="762525"/>
            <a:ext cx="2794816" cy="3867168"/>
            <a:chOff x="0" y="0"/>
            <a:chExt cx="3640201" cy="5036922"/>
          </a:xfrm>
        </p:grpSpPr>
        <p:sp>
          <p:nvSpPr>
            <p:cNvPr name="Freeform 13" id="13"/>
            <p:cNvSpPr/>
            <p:nvPr/>
          </p:nvSpPr>
          <p:spPr>
            <a:xfrm flipH="false" flipV="false" rot="0">
              <a:off x="0" y="0"/>
              <a:ext cx="3640201" cy="5036947"/>
            </a:xfrm>
            <a:custGeom>
              <a:avLst/>
              <a:gdLst/>
              <a:ahLst/>
              <a:cxnLst/>
              <a:rect r="r" b="b" t="t" l="l"/>
              <a:pathLst>
                <a:path h="5036947" w="3640201">
                  <a:moveTo>
                    <a:pt x="0" y="0"/>
                  </a:moveTo>
                  <a:lnTo>
                    <a:pt x="0" y="5036947"/>
                  </a:lnTo>
                  <a:lnTo>
                    <a:pt x="3637407" y="5036947"/>
                  </a:lnTo>
                  <a:lnTo>
                    <a:pt x="3640201" y="0"/>
                  </a:lnTo>
                  <a:close/>
                </a:path>
              </a:pathLst>
            </a:custGeom>
            <a:blipFill>
              <a:blip r:embed="rId10"/>
              <a:stretch>
                <a:fillRect l="-19185" t="0" r="-19185" b="0"/>
              </a:stretch>
            </a:blipFill>
          </p:spPr>
        </p:sp>
      </p:grpSp>
      <p:sp>
        <p:nvSpPr>
          <p:cNvPr name="Freeform 14" id="14"/>
          <p:cNvSpPr/>
          <p:nvPr/>
        </p:nvSpPr>
        <p:spPr>
          <a:xfrm flipH="false" flipV="false" rot="0">
            <a:off x="16096552" y="7935306"/>
            <a:ext cx="2082639" cy="2082639"/>
          </a:xfrm>
          <a:custGeom>
            <a:avLst/>
            <a:gdLst/>
            <a:ahLst/>
            <a:cxnLst/>
            <a:rect r="r" b="b" t="t" l="l"/>
            <a:pathLst>
              <a:path h="2082639" w="2082639">
                <a:moveTo>
                  <a:pt x="0" y="0"/>
                </a:moveTo>
                <a:lnTo>
                  <a:pt x="2082639" y="0"/>
                </a:lnTo>
                <a:lnTo>
                  <a:pt x="2082639" y="2082639"/>
                </a:lnTo>
                <a:lnTo>
                  <a:pt x="0" y="2082639"/>
                </a:lnTo>
                <a:lnTo>
                  <a:pt x="0" y="0"/>
                </a:lnTo>
                <a:close/>
              </a:path>
            </a:pathLst>
          </a:custGeom>
          <a:blipFill>
            <a:blip r:embed="rId11"/>
            <a:stretch>
              <a:fillRect l="0" t="0" r="0" b="0"/>
            </a:stretch>
          </a:blipFill>
        </p:spPr>
      </p:sp>
      <p:sp>
        <p:nvSpPr>
          <p:cNvPr name="TextBox 15" id="15"/>
          <p:cNvSpPr txBox="true"/>
          <p:nvPr/>
        </p:nvSpPr>
        <p:spPr>
          <a:xfrm rot="0">
            <a:off x="8234771" y="4906098"/>
            <a:ext cx="2536386" cy="346902"/>
          </a:xfrm>
          <a:prstGeom prst="rect">
            <a:avLst/>
          </a:prstGeom>
        </p:spPr>
        <p:txBody>
          <a:bodyPr anchor="t" rtlCol="false" tIns="0" lIns="0" bIns="0" rIns="0">
            <a:spAutoFit/>
          </a:bodyPr>
          <a:lstStyle/>
          <a:p>
            <a:pPr algn="ctr">
              <a:lnSpc>
                <a:spcPts val="2864"/>
              </a:lnSpc>
            </a:pPr>
            <a:r>
              <a:rPr lang="en-US" sz="2046">
                <a:solidFill>
                  <a:srgbClr val="000000"/>
                </a:solidFill>
                <a:latin typeface="Montserrat Bold"/>
              </a:rPr>
              <a:t>Pritish Saha</a:t>
            </a:r>
          </a:p>
        </p:txBody>
      </p:sp>
      <p:sp>
        <p:nvSpPr>
          <p:cNvPr name="TextBox 16" id="16"/>
          <p:cNvSpPr txBox="true"/>
          <p:nvPr/>
        </p:nvSpPr>
        <p:spPr>
          <a:xfrm rot="0">
            <a:off x="11418128" y="9372684"/>
            <a:ext cx="2536386" cy="346902"/>
          </a:xfrm>
          <a:prstGeom prst="rect">
            <a:avLst/>
          </a:prstGeom>
        </p:spPr>
        <p:txBody>
          <a:bodyPr anchor="t" rtlCol="false" tIns="0" lIns="0" bIns="0" rIns="0">
            <a:spAutoFit/>
          </a:bodyPr>
          <a:lstStyle/>
          <a:p>
            <a:pPr algn="ctr">
              <a:lnSpc>
                <a:spcPts val="2864"/>
              </a:lnSpc>
            </a:pPr>
            <a:r>
              <a:rPr lang="en-US" sz="2046">
                <a:solidFill>
                  <a:srgbClr val="000000"/>
                </a:solidFill>
                <a:latin typeface="Montserrat Bold"/>
              </a:rPr>
              <a:t>Srinjoy Ganguly</a:t>
            </a:r>
          </a:p>
        </p:txBody>
      </p:sp>
      <p:sp>
        <p:nvSpPr>
          <p:cNvPr name="TextBox 17" id="17"/>
          <p:cNvSpPr txBox="true"/>
          <p:nvPr/>
        </p:nvSpPr>
        <p:spPr>
          <a:xfrm rot="0">
            <a:off x="14601486" y="4906098"/>
            <a:ext cx="2536386" cy="346902"/>
          </a:xfrm>
          <a:prstGeom prst="rect">
            <a:avLst/>
          </a:prstGeom>
        </p:spPr>
        <p:txBody>
          <a:bodyPr anchor="t" rtlCol="false" tIns="0" lIns="0" bIns="0" rIns="0">
            <a:spAutoFit/>
          </a:bodyPr>
          <a:lstStyle/>
          <a:p>
            <a:pPr algn="ctr">
              <a:lnSpc>
                <a:spcPts val="2864"/>
              </a:lnSpc>
            </a:pPr>
            <a:r>
              <a:rPr lang="en-US" sz="2046">
                <a:solidFill>
                  <a:srgbClr val="000000"/>
                </a:solidFill>
                <a:latin typeface="Montserrat Bold"/>
              </a:rPr>
              <a:t>Rounak Nath</a:t>
            </a:r>
          </a:p>
        </p:txBody>
      </p:sp>
      <p:sp>
        <p:nvSpPr>
          <p:cNvPr name="TextBox 18" id="18"/>
          <p:cNvSpPr txBox="true"/>
          <p:nvPr/>
        </p:nvSpPr>
        <p:spPr>
          <a:xfrm rot="0">
            <a:off x="316749" y="3569884"/>
            <a:ext cx="12799979" cy="4226768"/>
          </a:xfrm>
          <a:prstGeom prst="rect">
            <a:avLst/>
          </a:prstGeom>
        </p:spPr>
        <p:txBody>
          <a:bodyPr anchor="t" rtlCol="false" tIns="0" lIns="0" bIns="0" rIns="0">
            <a:spAutoFit/>
          </a:bodyPr>
          <a:lstStyle/>
          <a:p>
            <a:pPr>
              <a:lnSpc>
                <a:spcPts val="15722"/>
              </a:lnSpc>
            </a:pPr>
            <a:r>
              <a:rPr lang="en-US" sz="11230">
                <a:solidFill>
                  <a:srgbClr val="FCFDFD"/>
                </a:solidFill>
                <a:latin typeface="TAN Tangkiwood"/>
              </a:rPr>
              <a:t>Data </a:t>
            </a:r>
          </a:p>
          <a:p>
            <a:pPr algn="l">
              <a:lnSpc>
                <a:spcPts val="15722"/>
              </a:lnSpc>
            </a:pPr>
            <a:r>
              <a:rPr lang="en-US" sz="11230">
                <a:solidFill>
                  <a:srgbClr val="FCFDFD"/>
                </a:solidFill>
                <a:latin typeface="TAN Tangkiwood"/>
              </a:rPr>
              <a:t>ProSolveRS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41E20"/>
        </a:solidFill>
      </p:bgPr>
    </p:bg>
    <p:spTree>
      <p:nvGrpSpPr>
        <p:cNvPr id="1" name=""/>
        <p:cNvGrpSpPr/>
        <p:nvPr/>
      </p:nvGrpSpPr>
      <p:grpSpPr>
        <a:xfrm>
          <a:off x="0" y="0"/>
          <a:ext cx="0" cy="0"/>
          <a:chOff x="0" y="0"/>
          <a:chExt cx="0" cy="0"/>
        </a:xfrm>
      </p:grpSpPr>
      <p:sp>
        <p:nvSpPr>
          <p:cNvPr name="Freeform 2" id="2"/>
          <p:cNvSpPr/>
          <p:nvPr/>
        </p:nvSpPr>
        <p:spPr>
          <a:xfrm flipH="false" flipV="false" rot="0">
            <a:off x="17068741" y="3165466"/>
            <a:ext cx="281779" cy="2158918"/>
          </a:xfrm>
          <a:custGeom>
            <a:avLst/>
            <a:gdLst/>
            <a:ahLst/>
            <a:cxnLst/>
            <a:rect r="r" b="b" t="t" l="l"/>
            <a:pathLst>
              <a:path h="2158918" w="281779">
                <a:moveTo>
                  <a:pt x="0" y="0"/>
                </a:moveTo>
                <a:lnTo>
                  <a:pt x="281779" y="0"/>
                </a:lnTo>
                <a:lnTo>
                  <a:pt x="281779" y="2158918"/>
                </a:lnTo>
                <a:lnTo>
                  <a:pt x="0" y="2158918"/>
                </a:lnTo>
                <a:lnTo>
                  <a:pt x="0" y="0"/>
                </a:lnTo>
                <a:close/>
              </a:path>
            </a:pathLst>
          </a:custGeom>
          <a:blipFill>
            <a:blip r:embed="rId3"/>
            <a:stretch>
              <a:fillRect l="0" t="0" r="0" b="0"/>
            </a:stretch>
          </a:blipFill>
        </p:spPr>
      </p:sp>
      <p:sp>
        <p:nvSpPr>
          <p:cNvPr name="Freeform 3" id="3"/>
          <p:cNvSpPr/>
          <p:nvPr/>
        </p:nvSpPr>
        <p:spPr>
          <a:xfrm flipH="false" flipV="false" rot="0">
            <a:off x="17181475" y="3268787"/>
            <a:ext cx="56311" cy="1877120"/>
          </a:xfrm>
          <a:custGeom>
            <a:avLst/>
            <a:gdLst/>
            <a:ahLst/>
            <a:cxnLst/>
            <a:rect r="r" b="b" t="t" l="l"/>
            <a:pathLst>
              <a:path h="1877120" w="56311">
                <a:moveTo>
                  <a:pt x="0" y="0"/>
                </a:moveTo>
                <a:lnTo>
                  <a:pt x="56311" y="0"/>
                </a:lnTo>
                <a:lnTo>
                  <a:pt x="56311" y="1877120"/>
                </a:lnTo>
                <a:lnTo>
                  <a:pt x="0" y="1877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077093" y="4716089"/>
            <a:ext cx="2085659" cy="2265038"/>
          </a:xfrm>
          <a:custGeom>
            <a:avLst/>
            <a:gdLst/>
            <a:ahLst/>
            <a:cxnLst/>
            <a:rect r="r" b="b" t="t" l="l"/>
            <a:pathLst>
              <a:path h="2265038" w="2085659">
                <a:moveTo>
                  <a:pt x="0" y="0"/>
                </a:moveTo>
                <a:lnTo>
                  <a:pt x="2085659" y="0"/>
                </a:lnTo>
                <a:lnTo>
                  <a:pt x="2085659" y="2265038"/>
                </a:lnTo>
                <a:lnTo>
                  <a:pt x="0" y="2265038"/>
                </a:lnTo>
                <a:lnTo>
                  <a:pt x="0" y="0"/>
                </a:lnTo>
                <a:close/>
              </a:path>
            </a:pathLst>
          </a:custGeom>
          <a:blipFill>
            <a:blip r:embed="rId6"/>
            <a:stretch>
              <a:fillRect l="0" t="0" r="-8600" b="0"/>
            </a:stretch>
          </a:blipFill>
        </p:spPr>
      </p:sp>
      <p:sp>
        <p:nvSpPr>
          <p:cNvPr name="Freeform 5" id="5"/>
          <p:cNvSpPr/>
          <p:nvPr/>
        </p:nvSpPr>
        <p:spPr>
          <a:xfrm flipH="false" flipV="false" rot="0">
            <a:off x="16358928" y="4960346"/>
            <a:ext cx="1701367" cy="1701367"/>
          </a:xfrm>
          <a:custGeom>
            <a:avLst/>
            <a:gdLst/>
            <a:ahLst/>
            <a:cxnLst/>
            <a:rect r="r" b="b" t="t" l="l"/>
            <a:pathLst>
              <a:path h="1701367" w="1701367">
                <a:moveTo>
                  <a:pt x="0" y="0"/>
                </a:moveTo>
                <a:lnTo>
                  <a:pt x="1701368" y="0"/>
                </a:lnTo>
                <a:lnTo>
                  <a:pt x="1701368" y="1701367"/>
                </a:lnTo>
                <a:lnTo>
                  <a:pt x="0" y="1701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31849" y="5070769"/>
            <a:ext cx="1555564" cy="1555564"/>
          </a:xfrm>
          <a:custGeom>
            <a:avLst/>
            <a:gdLst/>
            <a:ahLst/>
            <a:cxnLst/>
            <a:rect r="r" b="b" t="t" l="l"/>
            <a:pathLst>
              <a:path h="1555564" w="1555564">
                <a:moveTo>
                  <a:pt x="0" y="0"/>
                </a:moveTo>
                <a:lnTo>
                  <a:pt x="1555564" y="0"/>
                </a:lnTo>
                <a:lnTo>
                  <a:pt x="1555564" y="1555564"/>
                </a:lnTo>
                <a:lnTo>
                  <a:pt x="0" y="1555564"/>
                </a:lnTo>
                <a:lnTo>
                  <a:pt x="0" y="0"/>
                </a:lnTo>
                <a:close/>
              </a:path>
            </a:pathLst>
          </a:custGeom>
          <a:blipFill>
            <a:blip r:embed="rId9"/>
            <a:stretch>
              <a:fillRect l="0" t="0" r="0" b="0"/>
            </a:stretch>
          </a:blipFill>
        </p:spPr>
      </p:sp>
      <p:sp>
        <p:nvSpPr>
          <p:cNvPr name="Freeform 7" id="7"/>
          <p:cNvSpPr/>
          <p:nvPr/>
        </p:nvSpPr>
        <p:spPr>
          <a:xfrm flipH="false" flipV="false" rot="0">
            <a:off x="16544583" y="5145926"/>
            <a:ext cx="1330095" cy="1330095"/>
          </a:xfrm>
          <a:custGeom>
            <a:avLst/>
            <a:gdLst/>
            <a:ahLst/>
            <a:cxnLst/>
            <a:rect r="r" b="b" t="t" l="l"/>
            <a:pathLst>
              <a:path h="1330095" w="1330095">
                <a:moveTo>
                  <a:pt x="0" y="0"/>
                </a:moveTo>
                <a:lnTo>
                  <a:pt x="1330096" y="0"/>
                </a:lnTo>
                <a:lnTo>
                  <a:pt x="1330096" y="1330095"/>
                </a:lnTo>
                <a:lnTo>
                  <a:pt x="0" y="13300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009105" y="3085105"/>
            <a:ext cx="401071" cy="401071"/>
          </a:xfrm>
          <a:custGeom>
            <a:avLst/>
            <a:gdLst/>
            <a:ahLst/>
            <a:cxnLst/>
            <a:rect r="r" b="b" t="t" l="l"/>
            <a:pathLst>
              <a:path h="401071" w="401071">
                <a:moveTo>
                  <a:pt x="0" y="0"/>
                </a:moveTo>
                <a:lnTo>
                  <a:pt x="401071" y="0"/>
                </a:lnTo>
                <a:lnTo>
                  <a:pt x="401071" y="401071"/>
                </a:lnTo>
                <a:lnTo>
                  <a:pt x="0" y="401071"/>
                </a:lnTo>
                <a:lnTo>
                  <a:pt x="0" y="0"/>
                </a:lnTo>
                <a:close/>
              </a:path>
            </a:pathLst>
          </a:custGeom>
          <a:blipFill>
            <a:blip r:embed="rId12"/>
            <a:stretch>
              <a:fillRect l="0" t="0" r="0" b="0"/>
            </a:stretch>
          </a:blipFill>
        </p:spPr>
      </p:sp>
      <p:sp>
        <p:nvSpPr>
          <p:cNvPr name="Freeform 9" id="9"/>
          <p:cNvSpPr/>
          <p:nvPr/>
        </p:nvSpPr>
        <p:spPr>
          <a:xfrm flipH="false" flipV="false" rot="0">
            <a:off x="16996572" y="3034995"/>
            <a:ext cx="426136" cy="426136"/>
          </a:xfrm>
          <a:custGeom>
            <a:avLst/>
            <a:gdLst/>
            <a:ahLst/>
            <a:cxnLst/>
            <a:rect r="r" b="b" t="t" l="l"/>
            <a:pathLst>
              <a:path h="426136" w="426136">
                <a:moveTo>
                  <a:pt x="0" y="0"/>
                </a:moveTo>
                <a:lnTo>
                  <a:pt x="426136" y="0"/>
                </a:lnTo>
                <a:lnTo>
                  <a:pt x="426136" y="426135"/>
                </a:lnTo>
                <a:lnTo>
                  <a:pt x="0" y="4261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260735" y="1343417"/>
            <a:ext cx="2265038" cy="2265038"/>
          </a:xfrm>
          <a:custGeom>
            <a:avLst/>
            <a:gdLst/>
            <a:ahLst/>
            <a:cxnLst/>
            <a:rect r="r" b="b" t="t" l="l"/>
            <a:pathLst>
              <a:path h="2265038" w="2265038">
                <a:moveTo>
                  <a:pt x="0" y="0"/>
                </a:moveTo>
                <a:lnTo>
                  <a:pt x="2265038" y="0"/>
                </a:lnTo>
                <a:lnTo>
                  <a:pt x="2265038" y="2265038"/>
                </a:lnTo>
                <a:lnTo>
                  <a:pt x="0" y="2265038"/>
                </a:lnTo>
                <a:lnTo>
                  <a:pt x="0" y="0"/>
                </a:lnTo>
                <a:close/>
              </a:path>
            </a:pathLst>
          </a:custGeom>
          <a:blipFill>
            <a:blip r:embed="rId6"/>
            <a:stretch>
              <a:fillRect l="0" t="0" r="0" b="0"/>
            </a:stretch>
          </a:blipFill>
        </p:spPr>
      </p:sp>
      <p:sp>
        <p:nvSpPr>
          <p:cNvPr name="Freeform 11" id="11"/>
          <p:cNvSpPr/>
          <p:nvPr/>
        </p:nvSpPr>
        <p:spPr>
          <a:xfrm flipH="false" flipV="false" rot="0">
            <a:off x="1542570" y="1587675"/>
            <a:ext cx="1701367" cy="1701367"/>
          </a:xfrm>
          <a:custGeom>
            <a:avLst/>
            <a:gdLst/>
            <a:ahLst/>
            <a:cxnLst/>
            <a:rect r="r" b="b" t="t" l="l"/>
            <a:pathLst>
              <a:path h="1701367" w="1701367">
                <a:moveTo>
                  <a:pt x="0" y="0"/>
                </a:moveTo>
                <a:lnTo>
                  <a:pt x="1701367" y="0"/>
                </a:lnTo>
                <a:lnTo>
                  <a:pt x="1701367" y="1701367"/>
                </a:lnTo>
                <a:lnTo>
                  <a:pt x="0" y="1701367"/>
                </a:lnTo>
                <a:lnTo>
                  <a:pt x="0" y="0"/>
                </a:lnTo>
                <a:close/>
              </a:path>
            </a:pathLst>
          </a:custGeom>
          <a:blipFill>
            <a:blip r:embed="rId7">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3371778" y="2008474"/>
            <a:ext cx="3897468" cy="2219776"/>
          </a:xfrm>
          <a:custGeom>
            <a:avLst/>
            <a:gdLst/>
            <a:ahLst/>
            <a:cxnLst/>
            <a:rect r="r" b="b" t="t" l="l"/>
            <a:pathLst>
              <a:path h="2219776" w="3897468">
                <a:moveTo>
                  <a:pt x="0" y="0"/>
                </a:moveTo>
                <a:lnTo>
                  <a:pt x="3897469" y="0"/>
                </a:lnTo>
                <a:lnTo>
                  <a:pt x="3897469" y="2219776"/>
                </a:lnTo>
                <a:lnTo>
                  <a:pt x="0" y="22197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w="47625" cap="sq">
            <a:solidFill>
              <a:srgbClr val="5E17EB"/>
            </a:solidFill>
            <a:prstDash val="dash"/>
            <a:miter/>
          </a:ln>
        </p:spPr>
      </p:sp>
      <p:sp>
        <p:nvSpPr>
          <p:cNvPr name="Freeform 13" id="13"/>
          <p:cNvSpPr/>
          <p:nvPr/>
        </p:nvSpPr>
        <p:spPr>
          <a:xfrm flipH="false" flipV="false" rot="0">
            <a:off x="3371628" y="1688666"/>
            <a:ext cx="3897468" cy="333769"/>
          </a:xfrm>
          <a:custGeom>
            <a:avLst/>
            <a:gdLst/>
            <a:ahLst/>
            <a:cxnLst/>
            <a:rect r="r" b="b" t="t" l="l"/>
            <a:pathLst>
              <a:path h="333769" w="3897468">
                <a:moveTo>
                  <a:pt x="0" y="0"/>
                </a:moveTo>
                <a:lnTo>
                  <a:pt x="3897468" y="0"/>
                </a:lnTo>
                <a:lnTo>
                  <a:pt x="3897468" y="333768"/>
                </a:lnTo>
                <a:lnTo>
                  <a:pt x="0" y="3337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4" id="14"/>
          <p:cNvSpPr/>
          <p:nvPr/>
        </p:nvSpPr>
        <p:spPr>
          <a:xfrm flipH="false" flipV="false" rot="0">
            <a:off x="-2504523" y="2313965"/>
            <a:ext cx="20792523" cy="8216902"/>
          </a:xfrm>
          <a:custGeom>
            <a:avLst/>
            <a:gdLst/>
            <a:ahLst/>
            <a:cxnLst/>
            <a:rect r="r" b="b" t="t" l="l"/>
            <a:pathLst>
              <a:path h="8216902" w="20792523">
                <a:moveTo>
                  <a:pt x="0" y="0"/>
                </a:moveTo>
                <a:lnTo>
                  <a:pt x="20792523" y="0"/>
                </a:lnTo>
                <a:lnTo>
                  <a:pt x="20792523" y="8216902"/>
                </a:lnTo>
                <a:lnTo>
                  <a:pt x="0" y="821690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0">
            <a:off x="2264370" y="2885115"/>
            <a:ext cx="305435" cy="5665274"/>
          </a:xfrm>
          <a:custGeom>
            <a:avLst/>
            <a:gdLst/>
            <a:ahLst/>
            <a:cxnLst/>
            <a:rect r="r" b="b" t="t" l="l"/>
            <a:pathLst>
              <a:path h="5665274" w="305435">
                <a:moveTo>
                  <a:pt x="0" y="0"/>
                </a:moveTo>
                <a:lnTo>
                  <a:pt x="305435" y="0"/>
                </a:lnTo>
                <a:lnTo>
                  <a:pt x="305435" y="5665273"/>
                </a:lnTo>
                <a:lnTo>
                  <a:pt x="0" y="5665273"/>
                </a:lnTo>
                <a:lnTo>
                  <a:pt x="0" y="0"/>
                </a:lnTo>
                <a:close/>
              </a:path>
            </a:pathLst>
          </a:custGeom>
          <a:blipFill>
            <a:blip r:embed="rId22"/>
            <a:stretch>
              <a:fillRect l="0" t="0" r="0" b="0"/>
            </a:stretch>
          </a:blipFill>
        </p:spPr>
      </p:sp>
      <p:sp>
        <p:nvSpPr>
          <p:cNvPr name="Freeform 16" id="16"/>
          <p:cNvSpPr/>
          <p:nvPr/>
        </p:nvSpPr>
        <p:spPr>
          <a:xfrm flipH="false" flipV="false" rot="0">
            <a:off x="1602883" y="1647969"/>
            <a:ext cx="1580610" cy="6849435"/>
          </a:xfrm>
          <a:custGeom>
            <a:avLst/>
            <a:gdLst/>
            <a:ahLst/>
            <a:cxnLst/>
            <a:rect r="r" b="b" t="t" l="l"/>
            <a:pathLst>
              <a:path h="6849435" w="1580610">
                <a:moveTo>
                  <a:pt x="0" y="0"/>
                </a:moveTo>
                <a:lnTo>
                  <a:pt x="1580610" y="0"/>
                </a:lnTo>
                <a:lnTo>
                  <a:pt x="1580610" y="6849434"/>
                </a:lnTo>
                <a:lnTo>
                  <a:pt x="0" y="684943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0">
            <a:off x="6369699" y="5408569"/>
            <a:ext cx="281779" cy="2158918"/>
          </a:xfrm>
          <a:custGeom>
            <a:avLst/>
            <a:gdLst/>
            <a:ahLst/>
            <a:cxnLst/>
            <a:rect r="r" b="b" t="t" l="l"/>
            <a:pathLst>
              <a:path h="2158918" w="281779">
                <a:moveTo>
                  <a:pt x="0" y="0"/>
                </a:moveTo>
                <a:lnTo>
                  <a:pt x="281780" y="0"/>
                </a:lnTo>
                <a:lnTo>
                  <a:pt x="281780" y="2158918"/>
                </a:lnTo>
                <a:lnTo>
                  <a:pt x="0" y="2158918"/>
                </a:lnTo>
                <a:lnTo>
                  <a:pt x="0" y="0"/>
                </a:lnTo>
                <a:close/>
              </a:path>
            </a:pathLst>
          </a:custGeom>
          <a:blipFill>
            <a:blip r:embed="rId3"/>
            <a:stretch>
              <a:fillRect l="0" t="0" r="0" b="0"/>
            </a:stretch>
          </a:blipFill>
        </p:spPr>
      </p:sp>
      <p:sp>
        <p:nvSpPr>
          <p:cNvPr name="Freeform 18" id="18"/>
          <p:cNvSpPr/>
          <p:nvPr/>
        </p:nvSpPr>
        <p:spPr>
          <a:xfrm flipH="false" flipV="false" rot="0">
            <a:off x="6482434" y="5511890"/>
            <a:ext cx="56311" cy="1877139"/>
          </a:xfrm>
          <a:custGeom>
            <a:avLst/>
            <a:gdLst/>
            <a:ahLst/>
            <a:cxnLst/>
            <a:rect r="r" b="b" t="t" l="l"/>
            <a:pathLst>
              <a:path h="1877139" w="56311">
                <a:moveTo>
                  <a:pt x="0" y="0"/>
                </a:moveTo>
                <a:lnTo>
                  <a:pt x="56310" y="0"/>
                </a:lnTo>
                <a:lnTo>
                  <a:pt x="56310" y="1877139"/>
                </a:lnTo>
                <a:lnTo>
                  <a:pt x="0" y="1877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5378051" y="6959192"/>
            <a:ext cx="2265038" cy="2265038"/>
          </a:xfrm>
          <a:custGeom>
            <a:avLst/>
            <a:gdLst/>
            <a:ahLst/>
            <a:cxnLst/>
            <a:rect r="r" b="b" t="t" l="l"/>
            <a:pathLst>
              <a:path h="2265038" w="2265038">
                <a:moveTo>
                  <a:pt x="0" y="0"/>
                </a:moveTo>
                <a:lnTo>
                  <a:pt x="2265038" y="0"/>
                </a:lnTo>
                <a:lnTo>
                  <a:pt x="2265038" y="2265038"/>
                </a:lnTo>
                <a:lnTo>
                  <a:pt x="0" y="2265038"/>
                </a:lnTo>
                <a:lnTo>
                  <a:pt x="0" y="0"/>
                </a:lnTo>
                <a:close/>
              </a:path>
            </a:pathLst>
          </a:custGeom>
          <a:blipFill>
            <a:blip r:embed="rId6"/>
            <a:stretch>
              <a:fillRect l="0" t="0" r="0" b="0"/>
            </a:stretch>
          </a:blipFill>
        </p:spPr>
      </p:sp>
      <p:sp>
        <p:nvSpPr>
          <p:cNvPr name="Freeform 20" id="20"/>
          <p:cNvSpPr/>
          <p:nvPr/>
        </p:nvSpPr>
        <p:spPr>
          <a:xfrm flipH="false" flipV="false" rot="0">
            <a:off x="5534620" y="7078183"/>
            <a:ext cx="1951900" cy="1951900"/>
          </a:xfrm>
          <a:custGeom>
            <a:avLst/>
            <a:gdLst/>
            <a:ahLst/>
            <a:cxnLst/>
            <a:rect r="r" b="b" t="t" l="l"/>
            <a:pathLst>
              <a:path h="1951900" w="1951900">
                <a:moveTo>
                  <a:pt x="0" y="0"/>
                </a:moveTo>
                <a:lnTo>
                  <a:pt x="1951900" y="0"/>
                </a:lnTo>
                <a:lnTo>
                  <a:pt x="1951900" y="1951900"/>
                </a:lnTo>
                <a:lnTo>
                  <a:pt x="0" y="19519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1" id="21"/>
          <p:cNvSpPr/>
          <p:nvPr/>
        </p:nvSpPr>
        <p:spPr>
          <a:xfrm flipH="false" flipV="false" rot="0">
            <a:off x="9048185" y="198667"/>
            <a:ext cx="2265038" cy="2265038"/>
          </a:xfrm>
          <a:custGeom>
            <a:avLst/>
            <a:gdLst/>
            <a:ahLst/>
            <a:cxnLst/>
            <a:rect r="r" b="b" t="t" l="l"/>
            <a:pathLst>
              <a:path h="2265038" w="2265038">
                <a:moveTo>
                  <a:pt x="0" y="0"/>
                </a:moveTo>
                <a:lnTo>
                  <a:pt x="2265039" y="0"/>
                </a:lnTo>
                <a:lnTo>
                  <a:pt x="2265039" y="2265039"/>
                </a:lnTo>
                <a:lnTo>
                  <a:pt x="0" y="2265039"/>
                </a:lnTo>
                <a:lnTo>
                  <a:pt x="0" y="0"/>
                </a:lnTo>
                <a:close/>
              </a:path>
            </a:pathLst>
          </a:custGeom>
          <a:blipFill>
            <a:blip r:embed="rId6"/>
            <a:stretch>
              <a:fillRect l="0" t="0" r="0" b="0"/>
            </a:stretch>
          </a:blipFill>
        </p:spPr>
      </p:sp>
      <p:sp>
        <p:nvSpPr>
          <p:cNvPr name="Freeform 22" id="22"/>
          <p:cNvSpPr/>
          <p:nvPr/>
        </p:nvSpPr>
        <p:spPr>
          <a:xfrm flipH="false" flipV="false" rot="0">
            <a:off x="9330021" y="442925"/>
            <a:ext cx="1701367" cy="1701367"/>
          </a:xfrm>
          <a:custGeom>
            <a:avLst/>
            <a:gdLst/>
            <a:ahLst/>
            <a:cxnLst/>
            <a:rect r="r" b="b" t="t" l="l"/>
            <a:pathLst>
              <a:path h="1701367" w="1701367">
                <a:moveTo>
                  <a:pt x="0" y="0"/>
                </a:moveTo>
                <a:lnTo>
                  <a:pt x="1701367" y="0"/>
                </a:lnTo>
                <a:lnTo>
                  <a:pt x="1701367" y="1701367"/>
                </a:lnTo>
                <a:lnTo>
                  <a:pt x="0" y="1701367"/>
                </a:lnTo>
                <a:lnTo>
                  <a:pt x="0" y="0"/>
                </a:lnTo>
                <a:close/>
              </a:path>
            </a:pathLst>
          </a:custGeom>
          <a:blipFill>
            <a:blip r:embed="rId7">
              <a:extLst>
                <a:ext uri="{96DAC541-7B7A-43D3-8B79-37D633B846F1}">
                  <asvg:svgBlip xmlns:asvg="http://schemas.microsoft.com/office/drawing/2016/SVG/main" r:embed="rId27"/>
                </a:ext>
              </a:extLst>
            </a:blip>
            <a:stretch>
              <a:fillRect l="0" t="0" r="0" b="0"/>
            </a:stretch>
          </a:blipFill>
        </p:spPr>
      </p:sp>
      <p:sp>
        <p:nvSpPr>
          <p:cNvPr name="Freeform 23" id="23"/>
          <p:cNvSpPr/>
          <p:nvPr/>
        </p:nvSpPr>
        <p:spPr>
          <a:xfrm flipH="false" flipV="false" rot="0">
            <a:off x="10027978" y="1803853"/>
            <a:ext cx="305435" cy="2789159"/>
          </a:xfrm>
          <a:custGeom>
            <a:avLst/>
            <a:gdLst/>
            <a:ahLst/>
            <a:cxnLst/>
            <a:rect r="r" b="b" t="t" l="l"/>
            <a:pathLst>
              <a:path h="2789159" w="305435">
                <a:moveTo>
                  <a:pt x="0" y="0"/>
                </a:moveTo>
                <a:lnTo>
                  <a:pt x="305434" y="0"/>
                </a:lnTo>
                <a:lnTo>
                  <a:pt x="305434" y="2789159"/>
                </a:lnTo>
                <a:lnTo>
                  <a:pt x="0" y="2789159"/>
                </a:lnTo>
                <a:lnTo>
                  <a:pt x="0" y="0"/>
                </a:lnTo>
                <a:close/>
              </a:path>
            </a:pathLst>
          </a:custGeom>
          <a:blipFill>
            <a:blip r:embed="rId28"/>
            <a:stretch>
              <a:fillRect l="0" t="0" r="0" b="0"/>
            </a:stretch>
          </a:blipFill>
        </p:spPr>
      </p:sp>
      <p:sp>
        <p:nvSpPr>
          <p:cNvPr name="Freeform 24" id="24"/>
          <p:cNvSpPr/>
          <p:nvPr/>
        </p:nvSpPr>
        <p:spPr>
          <a:xfrm flipH="false" flipV="false" rot="0">
            <a:off x="9390334" y="503219"/>
            <a:ext cx="1580610" cy="4037071"/>
          </a:xfrm>
          <a:custGeom>
            <a:avLst/>
            <a:gdLst/>
            <a:ahLst/>
            <a:cxnLst/>
            <a:rect r="r" b="b" t="t" l="l"/>
            <a:pathLst>
              <a:path h="4037071" w="1580610">
                <a:moveTo>
                  <a:pt x="0" y="0"/>
                </a:moveTo>
                <a:lnTo>
                  <a:pt x="1580610" y="0"/>
                </a:lnTo>
                <a:lnTo>
                  <a:pt x="1580610" y="4037071"/>
                </a:lnTo>
                <a:lnTo>
                  <a:pt x="0" y="4037071"/>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5" id="25"/>
          <p:cNvSpPr/>
          <p:nvPr/>
        </p:nvSpPr>
        <p:spPr>
          <a:xfrm flipH="false" flipV="false" rot="0">
            <a:off x="6310044" y="5328189"/>
            <a:ext cx="401071" cy="401071"/>
          </a:xfrm>
          <a:custGeom>
            <a:avLst/>
            <a:gdLst/>
            <a:ahLst/>
            <a:cxnLst/>
            <a:rect r="r" b="b" t="t" l="l"/>
            <a:pathLst>
              <a:path h="401071" w="401071">
                <a:moveTo>
                  <a:pt x="0" y="0"/>
                </a:moveTo>
                <a:lnTo>
                  <a:pt x="401071" y="0"/>
                </a:lnTo>
                <a:lnTo>
                  <a:pt x="401071" y="401071"/>
                </a:lnTo>
                <a:lnTo>
                  <a:pt x="0" y="401071"/>
                </a:lnTo>
                <a:lnTo>
                  <a:pt x="0" y="0"/>
                </a:lnTo>
                <a:close/>
              </a:path>
            </a:pathLst>
          </a:custGeom>
          <a:blipFill>
            <a:blip r:embed="rId12"/>
            <a:stretch>
              <a:fillRect l="0" t="0" r="0" b="0"/>
            </a:stretch>
          </a:blipFill>
        </p:spPr>
      </p:sp>
      <p:sp>
        <p:nvSpPr>
          <p:cNvPr name="Freeform 26" id="26"/>
          <p:cNvSpPr/>
          <p:nvPr/>
        </p:nvSpPr>
        <p:spPr>
          <a:xfrm flipH="false" flipV="false" rot="0">
            <a:off x="6297531" y="5278098"/>
            <a:ext cx="426136" cy="426136"/>
          </a:xfrm>
          <a:custGeom>
            <a:avLst/>
            <a:gdLst/>
            <a:ahLst/>
            <a:cxnLst/>
            <a:rect r="r" b="b" t="t" l="l"/>
            <a:pathLst>
              <a:path h="426136" w="426136">
                <a:moveTo>
                  <a:pt x="0" y="0"/>
                </a:moveTo>
                <a:lnTo>
                  <a:pt x="426135" y="0"/>
                </a:lnTo>
                <a:lnTo>
                  <a:pt x="426135" y="426135"/>
                </a:lnTo>
                <a:lnTo>
                  <a:pt x="0" y="426135"/>
                </a:lnTo>
                <a:lnTo>
                  <a:pt x="0" y="0"/>
                </a:lnTo>
                <a:close/>
              </a:path>
            </a:pathLst>
          </a:custGeom>
          <a:blipFill>
            <a:blip r:embed="rId13">
              <a:extLst>
                <a:ext uri="{96DAC541-7B7A-43D3-8B79-37D633B846F1}">
                  <asvg:svgBlip xmlns:asvg="http://schemas.microsoft.com/office/drawing/2016/SVG/main" r:embed="rId31"/>
                </a:ext>
              </a:extLst>
            </a:blip>
            <a:stretch>
              <a:fillRect l="0" t="0" r="0" b="0"/>
            </a:stretch>
          </a:blipFill>
        </p:spPr>
      </p:sp>
      <p:sp>
        <p:nvSpPr>
          <p:cNvPr name="TextBox 27" id="27"/>
          <p:cNvSpPr txBox="true"/>
          <p:nvPr/>
        </p:nvSpPr>
        <p:spPr>
          <a:xfrm rot="0">
            <a:off x="4063721" y="1714704"/>
            <a:ext cx="3422799" cy="284245"/>
          </a:xfrm>
          <a:prstGeom prst="rect">
            <a:avLst/>
          </a:prstGeom>
        </p:spPr>
        <p:txBody>
          <a:bodyPr anchor="t" rtlCol="false" tIns="0" lIns="0" bIns="0" rIns="0">
            <a:spAutoFit/>
          </a:bodyPr>
          <a:lstStyle/>
          <a:p>
            <a:pPr algn="l" marL="0" indent="0" lvl="0">
              <a:lnSpc>
                <a:spcPts val="2477"/>
              </a:lnSpc>
              <a:spcBef>
                <a:spcPct val="0"/>
              </a:spcBef>
            </a:pPr>
            <a:r>
              <a:rPr lang="en-US" sz="1769" strike="noStrike" u="none">
                <a:solidFill>
                  <a:srgbClr val="FFFFFF"/>
                </a:solidFill>
                <a:latin typeface="Montserrat Bold"/>
              </a:rPr>
              <a:t>Nitrogen Oxides (NOx)</a:t>
            </a:r>
          </a:p>
        </p:txBody>
      </p:sp>
      <p:sp>
        <p:nvSpPr>
          <p:cNvPr name="TextBox 28" id="28"/>
          <p:cNvSpPr txBox="true"/>
          <p:nvPr/>
        </p:nvSpPr>
        <p:spPr>
          <a:xfrm rot="0">
            <a:off x="3571979" y="2189968"/>
            <a:ext cx="3497067" cy="1725849"/>
          </a:xfrm>
          <a:prstGeom prst="rect">
            <a:avLst/>
          </a:prstGeom>
        </p:spPr>
        <p:txBody>
          <a:bodyPr anchor="t" rtlCol="false" tIns="0" lIns="0" bIns="0" rIns="0">
            <a:spAutoFit/>
          </a:bodyPr>
          <a:lstStyle/>
          <a:p>
            <a:pPr algn="ctr">
              <a:lnSpc>
                <a:spcPts val="1999"/>
              </a:lnSpc>
              <a:spcBef>
                <a:spcPct val="0"/>
              </a:spcBef>
            </a:pPr>
            <a:r>
              <a:rPr lang="en-US" sz="1428">
                <a:solidFill>
                  <a:srgbClr val="000000"/>
                </a:solidFill>
                <a:latin typeface="Montserrat Bold"/>
              </a:rPr>
              <a:t>Formation of Nitric Acid Aerosols:</a:t>
            </a:r>
            <a:r>
              <a:rPr lang="en-US" sz="1428">
                <a:solidFill>
                  <a:srgbClr val="000000"/>
                </a:solidFill>
                <a:latin typeface="Montserrat"/>
              </a:rPr>
              <a:t> NOx emissions can react with atmospheric moisture to form nitric acid (HNO3) aerosols, which are also hygroscopic and can contribute to an increase in relative humidity by absorbing water vapor.</a:t>
            </a:r>
          </a:p>
        </p:txBody>
      </p:sp>
      <p:grpSp>
        <p:nvGrpSpPr>
          <p:cNvPr name="Group 29" id="29"/>
          <p:cNvGrpSpPr/>
          <p:nvPr/>
        </p:nvGrpSpPr>
        <p:grpSpPr>
          <a:xfrm rot="0">
            <a:off x="-470581" y="9766520"/>
            <a:ext cx="18717364" cy="1816577"/>
            <a:chOff x="0" y="0"/>
            <a:chExt cx="4229997" cy="410534"/>
          </a:xfrm>
        </p:grpSpPr>
        <p:sp>
          <p:nvSpPr>
            <p:cNvPr name="Freeform 30" id="30"/>
            <p:cNvSpPr/>
            <p:nvPr/>
          </p:nvSpPr>
          <p:spPr>
            <a:xfrm flipH="false" flipV="false" rot="0">
              <a:off x="0" y="0"/>
              <a:ext cx="4227401" cy="410534"/>
            </a:xfrm>
            <a:custGeom>
              <a:avLst/>
              <a:gdLst/>
              <a:ahLst/>
              <a:cxnLst/>
              <a:rect r="r" b="b" t="t" l="l"/>
              <a:pathLst>
                <a:path h="410534" w="4227401">
                  <a:moveTo>
                    <a:pt x="4018525" y="0"/>
                  </a:moveTo>
                  <a:lnTo>
                    <a:pt x="8272" y="0"/>
                  </a:lnTo>
                  <a:cubicBezTo>
                    <a:pt x="6078" y="0"/>
                    <a:pt x="3974" y="872"/>
                    <a:pt x="2423" y="2423"/>
                  </a:cubicBezTo>
                  <a:cubicBezTo>
                    <a:pt x="872" y="3974"/>
                    <a:pt x="0" y="6078"/>
                    <a:pt x="0" y="8272"/>
                  </a:cubicBezTo>
                  <a:lnTo>
                    <a:pt x="0" y="402262"/>
                  </a:lnTo>
                  <a:cubicBezTo>
                    <a:pt x="0" y="404456"/>
                    <a:pt x="872" y="406560"/>
                    <a:pt x="2423" y="408111"/>
                  </a:cubicBezTo>
                  <a:cubicBezTo>
                    <a:pt x="3974" y="409663"/>
                    <a:pt x="6078" y="410534"/>
                    <a:pt x="8272" y="410534"/>
                  </a:cubicBezTo>
                  <a:lnTo>
                    <a:pt x="4018525" y="410534"/>
                  </a:lnTo>
                  <a:cubicBezTo>
                    <a:pt x="4023819" y="410534"/>
                    <a:pt x="4028893" y="408417"/>
                    <a:pt x="4032617" y="404655"/>
                  </a:cubicBezTo>
                  <a:lnTo>
                    <a:pt x="4224177" y="211146"/>
                  </a:lnTo>
                  <a:cubicBezTo>
                    <a:pt x="4227401" y="207890"/>
                    <a:pt x="4227401" y="202644"/>
                    <a:pt x="4224177" y="199388"/>
                  </a:cubicBezTo>
                  <a:lnTo>
                    <a:pt x="4032617" y="5879"/>
                  </a:lnTo>
                  <a:cubicBezTo>
                    <a:pt x="4028893" y="2117"/>
                    <a:pt x="4023819" y="0"/>
                    <a:pt x="4018525" y="0"/>
                  </a:cubicBezTo>
                  <a:close/>
                </a:path>
              </a:pathLst>
            </a:custGeom>
            <a:solidFill>
              <a:srgbClr val="960000"/>
            </a:solidFill>
          </p:spPr>
        </p:sp>
        <p:sp>
          <p:nvSpPr>
            <p:cNvPr name="TextBox 31" id="31"/>
            <p:cNvSpPr txBox="true"/>
            <p:nvPr/>
          </p:nvSpPr>
          <p:spPr>
            <a:xfrm>
              <a:off x="0" y="-38100"/>
              <a:ext cx="4115697" cy="448634"/>
            </a:xfrm>
            <a:prstGeom prst="rect">
              <a:avLst/>
            </a:prstGeom>
          </p:spPr>
          <p:txBody>
            <a:bodyPr anchor="ctr" rtlCol="false" tIns="59203" lIns="59203" bIns="59203" rIns="59203"/>
            <a:lstStyle/>
            <a:p>
              <a:pPr algn="ctr">
                <a:lnSpc>
                  <a:spcPts val="3360"/>
                </a:lnSpc>
              </a:pPr>
            </a:p>
          </p:txBody>
        </p:sp>
      </p:grpSp>
      <p:grpSp>
        <p:nvGrpSpPr>
          <p:cNvPr name="Group 32" id="32"/>
          <p:cNvGrpSpPr/>
          <p:nvPr/>
        </p:nvGrpSpPr>
        <p:grpSpPr>
          <a:xfrm rot="0">
            <a:off x="30032" y="9646882"/>
            <a:ext cx="4679214" cy="3267113"/>
            <a:chOff x="0" y="0"/>
            <a:chExt cx="873079" cy="609600"/>
          </a:xfrm>
        </p:grpSpPr>
        <p:sp>
          <p:nvSpPr>
            <p:cNvPr name="Freeform 33" id="33"/>
            <p:cNvSpPr/>
            <p:nvPr/>
          </p:nvSpPr>
          <p:spPr>
            <a:xfrm flipH="false" flipV="false" rot="0">
              <a:off x="8040" y="0"/>
              <a:ext cx="857000" cy="609600"/>
            </a:xfrm>
            <a:custGeom>
              <a:avLst/>
              <a:gdLst/>
              <a:ahLst/>
              <a:cxnLst/>
              <a:rect r="r" b="b" t="t" l="l"/>
              <a:pathLst>
                <a:path h="609600" w="857000">
                  <a:moveTo>
                    <a:pt x="228251" y="0"/>
                  </a:moveTo>
                  <a:lnTo>
                    <a:pt x="628749" y="0"/>
                  </a:lnTo>
                  <a:cubicBezTo>
                    <a:pt x="648510" y="0"/>
                    <a:pt x="666054" y="12645"/>
                    <a:pt x="672303" y="31393"/>
                  </a:cubicBezTo>
                  <a:lnTo>
                    <a:pt x="854575" y="578207"/>
                  </a:lnTo>
                  <a:cubicBezTo>
                    <a:pt x="856999" y="585481"/>
                    <a:pt x="855780" y="593476"/>
                    <a:pt x="851297" y="599695"/>
                  </a:cubicBezTo>
                  <a:cubicBezTo>
                    <a:pt x="846814" y="605915"/>
                    <a:pt x="839615" y="609600"/>
                    <a:pt x="831948" y="609600"/>
                  </a:cubicBezTo>
                  <a:lnTo>
                    <a:pt x="25051" y="609600"/>
                  </a:lnTo>
                  <a:cubicBezTo>
                    <a:pt x="17384" y="609600"/>
                    <a:pt x="10185" y="605915"/>
                    <a:pt x="5702" y="599695"/>
                  </a:cubicBezTo>
                  <a:cubicBezTo>
                    <a:pt x="1220" y="593476"/>
                    <a:pt x="0" y="585481"/>
                    <a:pt x="2424" y="578207"/>
                  </a:cubicBezTo>
                  <a:lnTo>
                    <a:pt x="184696" y="31393"/>
                  </a:lnTo>
                  <a:cubicBezTo>
                    <a:pt x="190945" y="12645"/>
                    <a:pt x="208489" y="0"/>
                    <a:pt x="228251" y="0"/>
                  </a:cubicBezTo>
                  <a:close/>
                </a:path>
              </a:pathLst>
            </a:custGeom>
            <a:solidFill>
              <a:srgbClr val="FFFFFF"/>
            </a:solidFill>
            <a:ln w="19050" cap="sq">
              <a:solidFill>
                <a:srgbClr val="FFFFFF"/>
              </a:solidFill>
              <a:prstDash val="solid"/>
              <a:miter/>
            </a:ln>
          </p:spPr>
        </p:sp>
        <p:sp>
          <p:nvSpPr>
            <p:cNvPr name="TextBox 34" id="34"/>
            <p:cNvSpPr txBox="true"/>
            <p:nvPr/>
          </p:nvSpPr>
          <p:spPr>
            <a:xfrm>
              <a:off x="127000" y="-38100"/>
              <a:ext cx="619079" cy="647700"/>
            </a:xfrm>
            <a:prstGeom prst="rect">
              <a:avLst/>
            </a:prstGeom>
          </p:spPr>
          <p:txBody>
            <a:bodyPr anchor="ctr" rtlCol="false" tIns="59203" lIns="59203" bIns="59203" rIns="59203"/>
            <a:lstStyle/>
            <a:p>
              <a:pPr algn="ctr">
                <a:lnSpc>
                  <a:spcPts val="3360"/>
                </a:lnSpc>
              </a:pPr>
            </a:p>
          </p:txBody>
        </p:sp>
      </p:grpSp>
      <p:sp>
        <p:nvSpPr>
          <p:cNvPr name="TextBox 35" id="35"/>
          <p:cNvSpPr txBox="true"/>
          <p:nvPr/>
        </p:nvSpPr>
        <p:spPr>
          <a:xfrm rot="0">
            <a:off x="13481546" y="9837382"/>
            <a:ext cx="248807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Model prediction</a:t>
            </a:r>
          </a:p>
        </p:txBody>
      </p:sp>
      <p:sp>
        <p:nvSpPr>
          <p:cNvPr name="TextBox 36" id="36"/>
          <p:cNvSpPr txBox="true"/>
          <p:nvPr/>
        </p:nvSpPr>
        <p:spPr>
          <a:xfrm rot="0">
            <a:off x="9192956" y="9837382"/>
            <a:ext cx="2384199" cy="315447"/>
          </a:xfrm>
          <a:prstGeom prst="rect">
            <a:avLst/>
          </a:prstGeom>
        </p:spPr>
        <p:txBody>
          <a:bodyPr anchor="t" rtlCol="false" tIns="0" lIns="0" bIns="0" rIns="0">
            <a:spAutoFit/>
          </a:bodyPr>
          <a:lstStyle/>
          <a:p>
            <a:pPr algn="ctr">
              <a:lnSpc>
                <a:spcPts val="2563"/>
              </a:lnSpc>
              <a:spcBef>
                <a:spcPct val="0"/>
              </a:spcBef>
            </a:pPr>
            <a:r>
              <a:rPr lang="en-US" sz="1830">
                <a:solidFill>
                  <a:srgbClr val="FFFFFF">
                    <a:alpha val="69804"/>
                  </a:srgbClr>
                </a:solidFill>
                <a:latin typeface="Montserrat"/>
              </a:rPr>
              <a:t>Pre-Processing</a:t>
            </a:r>
          </a:p>
        </p:txBody>
      </p:sp>
      <p:sp>
        <p:nvSpPr>
          <p:cNvPr name="TextBox 37" id="37"/>
          <p:cNvSpPr txBox="true"/>
          <p:nvPr/>
        </p:nvSpPr>
        <p:spPr>
          <a:xfrm rot="0">
            <a:off x="5263279" y="9837382"/>
            <a:ext cx="1509761"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EDA</a:t>
            </a:r>
          </a:p>
        </p:txBody>
      </p:sp>
      <p:sp>
        <p:nvSpPr>
          <p:cNvPr name="TextBox 38" id="38"/>
          <p:cNvSpPr txBox="true"/>
          <p:nvPr/>
        </p:nvSpPr>
        <p:spPr>
          <a:xfrm rot="0">
            <a:off x="1118405" y="9801191"/>
            <a:ext cx="2475706" cy="315447"/>
          </a:xfrm>
          <a:prstGeom prst="rect">
            <a:avLst/>
          </a:prstGeom>
        </p:spPr>
        <p:txBody>
          <a:bodyPr anchor="t" rtlCol="false" tIns="0" lIns="0" bIns="0" rIns="0">
            <a:spAutoFit/>
          </a:bodyPr>
          <a:lstStyle/>
          <a:p>
            <a:pPr algn="ctr" marL="0" indent="0" lvl="0">
              <a:lnSpc>
                <a:spcPts val="2563"/>
              </a:lnSpc>
              <a:spcBef>
                <a:spcPct val="0"/>
              </a:spcBef>
            </a:pPr>
            <a:r>
              <a:rPr lang="en-US" sz="1830">
                <a:solidFill>
                  <a:srgbClr val="960000">
                    <a:alpha val="69804"/>
                  </a:srgbClr>
                </a:solidFill>
                <a:latin typeface="Montserrat Bold"/>
              </a:rPr>
              <a:t>Air Pollution and RH</a:t>
            </a:r>
          </a:p>
        </p:txBody>
      </p:sp>
      <p:grpSp>
        <p:nvGrpSpPr>
          <p:cNvPr name="Group 39" id="39"/>
          <p:cNvGrpSpPr/>
          <p:nvPr/>
        </p:nvGrpSpPr>
        <p:grpSpPr>
          <a:xfrm rot="0">
            <a:off x="-1095673" y="-1026553"/>
            <a:ext cx="7746157" cy="1672576"/>
            <a:chOff x="0" y="0"/>
            <a:chExt cx="2040140" cy="440514"/>
          </a:xfrm>
        </p:grpSpPr>
        <p:sp>
          <p:nvSpPr>
            <p:cNvPr name="Freeform 40" id="40"/>
            <p:cNvSpPr/>
            <p:nvPr/>
          </p:nvSpPr>
          <p:spPr>
            <a:xfrm flipH="false" flipV="false" rot="0">
              <a:off x="0" y="0"/>
              <a:ext cx="2034242" cy="440514"/>
            </a:xfrm>
            <a:custGeom>
              <a:avLst/>
              <a:gdLst/>
              <a:ahLst/>
              <a:cxnLst/>
              <a:rect r="r" b="b" t="t" l="l"/>
              <a:pathLst>
                <a:path h="440514" w="2034242">
                  <a:moveTo>
                    <a:pt x="1816951" y="0"/>
                  </a:moveTo>
                  <a:lnTo>
                    <a:pt x="19989" y="0"/>
                  </a:lnTo>
                  <a:cubicBezTo>
                    <a:pt x="8949" y="0"/>
                    <a:pt x="0" y="8949"/>
                    <a:pt x="0" y="19989"/>
                  </a:cubicBezTo>
                  <a:lnTo>
                    <a:pt x="0" y="420525"/>
                  </a:lnTo>
                  <a:cubicBezTo>
                    <a:pt x="0" y="431565"/>
                    <a:pt x="8949" y="440514"/>
                    <a:pt x="19989" y="440514"/>
                  </a:cubicBezTo>
                  <a:lnTo>
                    <a:pt x="1816951" y="440514"/>
                  </a:lnTo>
                  <a:cubicBezTo>
                    <a:pt x="1829693" y="440514"/>
                    <a:pt x="1841854" y="435187"/>
                    <a:pt x="1850494" y="425822"/>
                  </a:cubicBezTo>
                  <a:lnTo>
                    <a:pt x="2026586" y="234949"/>
                  </a:lnTo>
                  <a:cubicBezTo>
                    <a:pt x="2034242" y="226650"/>
                    <a:pt x="2034242" y="213864"/>
                    <a:pt x="2026586" y="205565"/>
                  </a:cubicBezTo>
                  <a:lnTo>
                    <a:pt x="1850494" y="14692"/>
                  </a:lnTo>
                  <a:cubicBezTo>
                    <a:pt x="1841854" y="5327"/>
                    <a:pt x="1829693" y="0"/>
                    <a:pt x="1816951" y="0"/>
                  </a:cubicBezTo>
                  <a:close/>
                </a:path>
              </a:pathLst>
            </a:custGeom>
            <a:solidFill>
              <a:srgbClr val="000000">
                <a:alpha val="0"/>
              </a:srgbClr>
            </a:solidFill>
            <a:ln w="38100" cap="sq">
              <a:solidFill>
                <a:srgbClr val="FFFFFF"/>
              </a:solidFill>
              <a:prstDash val="solid"/>
              <a:miter/>
            </a:ln>
          </p:spPr>
        </p:sp>
        <p:sp>
          <p:nvSpPr>
            <p:cNvPr name="TextBox 41" id="41"/>
            <p:cNvSpPr txBox="true"/>
            <p:nvPr/>
          </p:nvSpPr>
          <p:spPr>
            <a:xfrm>
              <a:off x="0" y="-38100"/>
              <a:ext cx="1925840" cy="478614"/>
            </a:xfrm>
            <a:prstGeom prst="rect">
              <a:avLst/>
            </a:prstGeom>
          </p:spPr>
          <p:txBody>
            <a:bodyPr anchor="ctr" rtlCol="false" tIns="50800" lIns="50800" bIns="50800" rIns="50800"/>
            <a:lstStyle/>
            <a:p>
              <a:pPr algn="ctr">
                <a:lnSpc>
                  <a:spcPts val="3360"/>
                </a:lnSpc>
              </a:pPr>
            </a:p>
          </p:txBody>
        </p:sp>
      </p:grpSp>
      <p:grpSp>
        <p:nvGrpSpPr>
          <p:cNvPr name="Group 42" id="42"/>
          <p:cNvGrpSpPr/>
          <p:nvPr/>
        </p:nvGrpSpPr>
        <p:grpSpPr>
          <a:xfrm rot="0">
            <a:off x="-170315" y="-798423"/>
            <a:ext cx="5735702" cy="1758772"/>
            <a:chOff x="0" y="0"/>
            <a:chExt cx="1510637" cy="463216"/>
          </a:xfrm>
        </p:grpSpPr>
        <p:sp>
          <p:nvSpPr>
            <p:cNvPr name="Freeform 43" id="43"/>
            <p:cNvSpPr/>
            <p:nvPr/>
          </p:nvSpPr>
          <p:spPr>
            <a:xfrm flipH="false" flipV="false" rot="0">
              <a:off x="0" y="0"/>
              <a:ext cx="1503020" cy="463216"/>
            </a:xfrm>
            <a:custGeom>
              <a:avLst/>
              <a:gdLst/>
              <a:ahLst/>
              <a:cxnLst/>
              <a:rect r="r" b="b" t="t" l="l"/>
              <a:pathLst>
                <a:path h="463216" w="1503020">
                  <a:moveTo>
                    <a:pt x="1280442" y="0"/>
                  </a:moveTo>
                  <a:lnTo>
                    <a:pt x="26996" y="0"/>
                  </a:lnTo>
                  <a:cubicBezTo>
                    <a:pt x="19836" y="0"/>
                    <a:pt x="12969" y="2844"/>
                    <a:pt x="7907" y="7907"/>
                  </a:cubicBezTo>
                  <a:cubicBezTo>
                    <a:pt x="2844" y="12969"/>
                    <a:pt x="0" y="19836"/>
                    <a:pt x="0" y="26996"/>
                  </a:cubicBezTo>
                  <a:lnTo>
                    <a:pt x="0" y="436220"/>
                  </a:lnTo>
                  <a:cubicBezTo>
                    <a:pt x="0" y="443380"/>
                    <a:pt x="2844" y="450246"/>
                    <a:pt x="7907" y="455309"/>
                  </a:cubicBezTo>
                  <a:cubicBezTo>
                    <a:pt x="12969" y="460371"/>
                    <a:pt x="19836" y="463216"/>
                    <a:pt x="26996" y="463216"/>
                  </a:cubicBezTo>
                  <a:lnTo>
                    <a:pt x="1280442" y="463216"/>
                  </a:lnTo>
                  <a:cubicBezTo>
                    <a:pt x="1297600" y="463216"/>
                    <a:pt x="1313925" y="455821"/>
                    <a:pt x="1325241" y="442923"/>
                  </a:cubicBezTo>
                  <a:lnTo>
                    <a:pt x="1492834" y="251900"/>
                  </a:lnTo>
                  <a:cubicBezTo>
                    <a:pt x="1503020" y="240290"/>
                    <a:pt x="1503020" y="222926"/>
                    <a:pt x="1492834" y="211315"/>
                  </a:cubicBezTo>
                  <a:lnTo>
                    <a:pt x="1325241" y="20293"/>
                  </a:lnTo>
                  <a:cubicBezTo>
                    <a:pt x="1313925" y="7395"/>
                    <a:pt x="1297600" y="0"/>
                    <a:pt x="1280442" y="0"/>
                  </a:cubicBezTo>
                  <a:close/>
                </a:path>
              </a:pathLst>
            </a:custGeom>
            <a:solidFill>
              <a:srgbClr val="FFFFFF"/>
            </a:solidFill>
          </p:spPr>
        </p:sp>
        <p:sp>
          <p:nvSpPr>
            <p:cNvPr name="TextBox 44" id="44"/>
            <p:cNvSpPr txBox="true"/>
            <p:nvPr/>
          </p:nvSpPr>
          <p:spPr>
            <a:xfrm>
              <a:off x="0" y="-38100"/>
              <a:ext cx="1396337" cy="501316"/>
            </a:xfrm>
            <a:prstGeom prst="rect">
              <a:avLst/>
            </a:prstGeom>
          </p:spPr>
          <p:txBody>
            <a:bodyPr anchor="ctr" rtlCol="false" tIns="50800" lIns="50800" bIns="50800" rIns="50800"/>
            <a:lstStyle/>
            <a:p>
              <a:pPr algn="ctr">
                <a:lnSpc>
                  <a:spcPts val="3360"/>
                </a:lnSpc>
              </a:pPr>
            </a:p>
          </p:txBody>
        </p:sp>
      </p:grpSp>
      <p:grpSp>
        <p:nvGrpSpPr>
          <p:cNvPr name="Group 45" id="45"/>
          <p:cNvGrpSpPr/>
          <p:nvPr/>
        </p:nvGrpSpPr>
        <p:grpSpPr>
          <a:xfrm rot="0">
            <a:off x="-170315" y="-798423"/>
            <a:ext cx="6280189" cy="1558747"/>
            <a:chOff x="0" y="0"/>
            <a:chExt cx="1654042" cy="410534"/>
          </a:xfrm>
        </p:grpSpPr>
        <p:sp>
          <p:nvSpPr>
            <p:cNvPr name="Freeform 46" id="46"/>
            <p:cNvSpPr/>
            <p:nvPr/>
          </p:nvSpPr>
          <p:spPr>
            <a:xfrm flipH="false" flipV="false" rot="0">
              <a:off x="0" y="0"/>
              <a:ext cx="1646304" cy="410534"/>
            </a:xfrm>
            <a:custGeom>
              <a:avLst/>
              <a:gdLst/>
              <a:ahLst/>
              <a:cxnLst/>
              <a:rect r="r" b="b" t="t" l="l"/>
              <a:pathLst>
                <a:path h="410534" w="1646304">
                  <a:moveTo>
                    <a:pt x="1426187" y="0"/>
                  </a:moveTo>
                  <a:lnTo>
                    <a:pt x="24655" y="0"/>
                  </a:lnTo>
                  <a:cubicBezTo>
                    <a:pt x="11038" y="0"/>
                    <a:pt x="0" y="11038"/>
                    <a:pt x="0" y="24655"/>
                  </a:cubicBezTo>
                  <a:lnTo>
                    <a:pt x="0" y="385879"/>
                  </a:lnTo>
                  <a:cubicBezTo>
                    <a:pt x="0" y="399496"/>
                    <a:pt x="11038" y="410534"/>
                    <a:pt x="24655" y="410534"/>
                  </a:cubicBezTo>
                  <a:lnTo>
                    <a:pt x="1426187" y="410534"/>
                  </a:lnTo>
                  <a:cubicBezTo>
                    <a:pt x="1441964" y="410534"/>
                    <a:pt x="1457087" y="404225"/>
                    <a:pt x="1468187" y="393012"/>
                  </a:cubicBezTo>
                  <a:lnTo>
                    <a:pt x="1636696" y="222789"/>
                  </a:lnTo>
                  <a:cubicBezTo>
                    <a:pt x="1646304" y="213083"/>
                    <a:pt x="1646304" y="197451"/>
                    <a:pt x="1636696" y="187745"/>
                  </a:cubicBezTo>
                  <a:lnTo>
                    <a:pt x="1468187" y="17522"/>
                  </a:lnTo>
                  <a:cubicBezTo>
                    <a:pt x="1457087" y="6309"/>
                    <a:pt x="1441964" y="0"/>
                    <a:pt x="1426187" y="0"/>
                  </a:cubicBezTo>
                  <a:close/>
                </a:path>
              </a:pathLst>
            </a:custGeom>
            <a:solidFill>
              <a:srgbClr val="960000"/>
            </a:solidFill>
          </p:spPr>
        </p:sp>
        <p:sp>
          <p:nvSpPr>
            <p:cNvPr name="TextBox 47" id="47"/>
            <p:cNvSpPr txBox="true"/>
            <p:nvPr/>
          </p:nvSpPr>
          <p:spPr>
            <a:xfrm>
              <a:off x="0" y="-38100"/>
              <a:ext cx="1539742" cy="448634"/>
            </a:xfrm>
            <a:prstGeom prst="rect">
              <a:avLst/>
            </a:prstGeom>
          </p:spPr>
          <p:txBody>
            <a:bodyPr anchor="ctr" rtlCol="false" tIns="50800" lIns="50800" bIns="50800" rIns="50800"/>
            <a:lstStyle/>
            <a:p>
              <a:pPr algn="ctr">
                <a:lnSpc>
                  <a:spcPts val="3360"/>
                </a:lnSpc>
              </a:pPr>
            </a:p>
          </p:txBody>
        </p:sp>
      </p:grpSp>
      <p:sp>
        <p:nvSpPr>
          <p:cNvPr name="TextBox 48" id="48"/>
          <p:cNvSpPr txBox="true"/>
          <p:nvPr/>
        </p:nvSpPr>
        <p:spPr>
          <a:xfrm rot="0">
            <a:off x="372067" y="143779"/>
            <a:ext cx="3906308" cy="396119"/>
          </a:xfrm>
          <a:prstGeom prst="rect">
            <a:avLst/>
          </a:prstGeom>
        </p:spPr>
        <p:txBody>
          <a:bodyPr anchor="t" rtlCol="false" tIns="0" lIns="0" bIns="0" rIns="0">
            <a:spAutoFit/>
          </a:bodyPr>
          <a:lstStyle/>
          <a:p>
            <a:pPr>
              <a:lnSpc>
                <a:spcPts val="3366"/>
              </a:lnSpc>
            </a:pPr>
            <a:r>
              <a:rPr lang="en-US" sz="2404">
                <a:solidFill>
                  <a:srgbClr val="FFFFFF"/>
                </a:solidFill>
                <a:latin typeface="Montserrat Bold"/>
              </a:rPr>
              <a:t>AIR POLLUTION AND RH</a:t>
            </a:r>
          </a:p>
        </p:txBody>
      </p:sp>
      <p:sp>
        <p:nvSpPr>
          <p:cNvPr name="Freeform 49" id="49"/>
          <p:cNvSpPr/>
          <p:nvPr/>
        </p:nvSpPr>
        <p:spPr>
          <a:xfrm flipH="false" flipV="false" rot="0">
            <a:off x="11183938" y="858379"/>
            <a:ext cx="3897468" cy="2219776"/>
          </a:xfrm>
          <a:custGeom>
            <a:avLst/>
            <a:gdLst/>
            <a:ahLst/>
            <a:cxnLst/>
            <a:rect r="r" b="b" t="t" l="l"/>
            <a:pathLst>
              <a:path h="2219776" w="3897468">
                <a:moveTo>
                  <a:pt x="0" y="0"/>
                </a:moveTo>
                <a:lnTo>
                  <a:pt x="3897469" y="0"/>
                </a:lnTo>
                <a:lnTo>
                  <a:pt x="3897469" y="2219775"/>
                </a:lnTo>
                <a:lnTo>
                  <a:pt x="0" y="22197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w="47625" cap="sq">
            <a:solidFill>
              <a:srgbClr val="5E17EB"/>
            </a:solidFill>
            <a:prstDash val="dash"/>
            <a:miter/>
          </a:ln>
        </p:spPr>
      </p:sp>
      <p:sp>
        <p:nvSpPr>
          <p:cNvPr name="Freeform 50" id="50"/>
          <p:cNvSpPr/>
          <p:nvPr/>
        </p:nvSpPr>
        <p:spPr>
          <a:xfrm flipH="false" flipV="false" rot="0">
            <a:off x="11183788" y="538570"/>
            <a:ext cx="3897468" cy="333769"/>
          </a:xfrm>
          <a:custGeom>
            <a:avLst/>
            <a:gdLst/>
            <a:ahLst/>
            <a:cxnLst/>
            <a:rect r="r" b="b" t="t" l="l"/>
            <a:pathLst>
              <a:path h="333769" w="3897468">
                <a:moveTo>
                  <a:pt x="0" y="0"/>
                </a:moveTo>
                <a:lnTo>
                  <a:pt x="3897469" y="0"/>
                </a:lnTo>
                <a:lnTo>
                  <a:pt x="3897469" y="333769"/>
                </a:lnTo>
                <a:lnTo>
                  <a:pt x="0" y="333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TextBox 51" id="51"/>
          <p:cNvSpPr txBox="true"/>
          <p:nvPr/>
        </p:nvSpPr>
        <p:spPr>
          <a:xfrm rot="0">
            <a:off x="12451409" y="549045"/>
            <a:ext cx="1362526" cy="284245"/>
          </a:xfrm>
          <a:prstGeom prst="rect">
            <a:avLst/>
          </a:prstGeom>
        </p:spPr>
        <p:txBody>
          <a:bodyPr anchor="t" rtlCol="false" tIns="0" lIns="0" bIns="0" rIns="0">
            <a:spAutoFit/>
          </a:bodyPr>
          <a:lstStyle/>
          <a:p>
            <a:pPr algn="l" marL="0" indent="0" lvl="0">
              <a:lnSpc>
                <a:spcPts val="2477"/>
              </a:lnSpc>
              <a:spcBef>
                <a:spcPct val="0"/>
              </a:spcBef>
            </a:pPr>
            <a:r>
              <a:rPr lang="en-US" sz="1769">
                <a:solidFill>
                  <a:srgbClr val="FFFFFF"/>
                </a:solidFill>
                <a:latin typeface="Montserrat Bold"/>
              </a:rPr>
              <a:t>Ozone (O3)</a:t>
            </a:r>
          </a:p>
        </p:txBody>
      </p:sp>
      <p:sp>
        <p:nvSpPr>
          <p:cNvPr name="Freeform 52" id="52"/>
          <p:cNvSpPr/>
          <p:nvPr/>
        </p:nvSpPr>
        <p:spPr>
          <a:xfrm flipH="false" flipV="false" rot="0">
            <a:off x="7486690" y="7106907"/>
            <a:ext cx="4392777" cy="2501875"/>
          </a:xfrm>
          <a:custGeom>
            <a:avLst/>
            <a:gdLst/>
            <a:ahLst/>
            <a:cxnLst/>
            <a:rect r="r" b="b" t="t" l="l"/>
            <a:pathLst>
              <a:path h="2501875" w="4392777">
                <a:moveTo>
                  <a:pt x="0" y="0"/>
                </a:moveTo>
                <a:lnTo>
                  <a:pt x="4392777" y="0"/>
                </a:lnTo>
                <a:lnTo>
                  <a:pt x="4392777" y="2501875"/>
                </a:lnTo>
                <a:lnTo>
                  <a:pt x="0" y="25018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w="47625" cap="sq">
            <a:solidFill>
              <a:srgbClr val="5E17EB"/>
            </a:solidFill>
            <a:prstDash val="dash"/>
            <a:miter/>
          </a:ln>
        </p:spPr>
      </p:sp>
      <p:sp>
        <p:nvSpPr>
          <p:cNvPr name="Freeform 53" id="53"/>
          <p:cNvSpPr/>
          <p:nvPr/>
        </p:nvSpPr>
        <p:spPr>
          <a:xfrm flipH="false" flipV="false" rot="0">
            <a:off x="7486520" y="6746456"/>
            <a:ext cx="4392777" cy="376186"/>
          </a:xfrm>
          <a:custGeom>
            <a:avLst/>
            <a:gdLst/>
            <a:ahLst/>
            <a:cxnLst/>
            <a:rect r="r" b="b" t="t" l="l"/>
            <a:pathLst>
              <a:path h="376186" w="4392777">
                <a:moveTo>
                  <a:pt x="0" y="0"/>
                </a:moveTo>
                <a:lnTo>
                  <a:pt x="4392777" y="0"/>
                </a:lnTo>
                <a:lnTo>
                  <a:pt x="4392777" y="376185"/>
                </a:lnTo>
                <a:lnTo>
                  <a:pt x="0" y="3761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TextBox 54" id="54"/>
          <p:cNvSpPr txBox="true"/>
          <p:nvPr/>
        </p:nvSpPr>
        <p:spPr>
          <a:xfrm rot="0">
            <a:off x="7613484" y="6771288"/>
            <a:ext cx="4265983" cy="297945"/>
          </a:xfrm>
          <a:prstGeom prst="rect">
            <a:avLst/>
          </a:prstGeom>
        </p:spPr>
        <p:txBody>
          <a:bodyPr anchor="t" rtlCol="false" tIns="0" lIns="0" bIns="0" rIns="0">
            <a:spAutoFit/>
          </a:bodyPr>
          <a:lstStyle/>
          <a:p>
            <a:pPr algn="l">
              <a:lnSpc>
                <a:spcPts val="2477"/>
              </a:lnSpc>
            </a:pPr>
            <a:r>
              <a:rPr lang="en-US" sz="1769">
                <a:solidFill>
                  <a:srgbClr val="FFFFFF"/>
                </a:solidFill>
                <a:latin typeface="Montserrat Bold"/>
              </a:rPr>
              <a:t>Volatile Organic Compounds (VOCs)</a:t>
            </a:r>
          </a:p>
        </p:txBody>
      </p:sp>
      <p:sp>
        <p:nvSpPr>
          <p:cNvPr name="Freeform 55" id="55"/>
          <p:cNvSpPr/>
          <p:nvPr/>
        </p:nvSpPr>
        <p:spPr>
          <a:xfrm flipH="false" flipV="false" rot="0">
            <a:off x="12395124" y="5716239"/>
            <a:ext cx="3897468" cy="2219776"/>
          </a:xfrm>
          <a:custGeom>
            <a:avLst/>
            <a:gdLst/>
            <a:ahLst/>
            <a:cxnLst/>
            <a:rect r="r" b="b" t="t" l="l"/>
            <a:pathLst>
              <a:path h="2219776" w="3897468">
                <a:moveTo>
                  <a:pt x="0" y="0"/>
                </a:moveTo>
                <a:lnTo>
                  <a:pt x="3897468" y="0"/>
                </a:lnTo>
                <a:lnTo>
                  <a:pt x="3897468" y="2219776"/>
                </a:lnTo>
                <a:lnTo>
                  <a:pt x="0" y="22197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w="47625" cap="sq">
            <a:solidFill>
              <a:srgbClr val="5E17EB"/>
            </a:solidFill>
            <a:prstDash val="dash"/>
            <a:miter/>
          </a:ln>
        </p:spPr>
      </p:sp>
      <p:sp>
        <p:nvSpPr>
          <p:cNvPr name="Freeform 56" id="56"/>
          <p:cNvSpPr/>
          <p:nvPr/>
        </p:nvSpPr>
        <p:spPr>
          <a:xfrm flipH="false" flipV="false" rot="0">
            <a:off x="12395124" y="5095337"/>
            <a:ext cx="3830994" cy="633924"/>
          </a:xfrm>
          <a:custGeom>
            <a:avLst/>
            <a:gdLst/>
            <a:ahLst/>
            <a:cxnLst/>
            <a:rect r="r" b="b" t="t" l="l"/>
            <a:pathLst>
              <a:path h="633924" w="3830994">
                <a:moveTo>
                  <a:pt x="0" y="0"/>
                </a:moveTo>
                <a:lnTo>
                  <a:pt x="3830994" y="0"/>
                </a:lnTo>
                <a:lnTo>
                  <a:pt x="3830994" y="633923"/>
                </a:lnTo>
                <a:lnTo>
                  <a:pt x="0" y="633923"/>
                </a:lnTo>
                <a:lnTo>
                  <a:pt x="0" y="0"/>
                </a:lnTo>
                <a:close/>
              </a:path>
            </a:pathLst>
          </a:custGeom>
          <a:blipFill>
            <a:blip r:embed="rId18">
              <a:extLst>
                <a:ext uri="{96DAC541-7B7A-43D3-8B79-37D633B846F1}">
                  <asvg:svgBlip xmlns:asvg="http://schemas.microsoft.com/office/drawing/2016/SVG/main" r:embed="rId19"/>
                </a:ext>
              </a:extLst>
            </a:blip>
            <a:stretch>
              <a:fillRect l="0" t="0" r="-93224" b="0"/>
            </a:stretch>
          </a:blipFill>
          <a:ln cap="sq">
            <a:noFill/>
            <a:prstDash val="solid"/>
            <a:miter/>
          </a:ln>
        </p:spPr>
      </p:sp>
      <p:sp>
        <p:nvSpPr>
          <p:cNvPr name="TextBox 57" id="57"/>
          <p:cNvSpPr txBox="true"/>
          <p:nvPr/>
        </p:nvSpPr>
        <p:spPr>
          <a:xfrm rot="0">
            <a:off x="12654294" y="5114925"/>
            <a:ext cx="3422799" cy="612270"/>
          </a:xfrm>
          <a:prstGeom prst="rect">
            <a:avLst/>
          </a:prstGeom>
        </p:spPr>
        <p:txBody>
          <a:bodyPr anchor="t" rtlCol="false" tIns="0" lIns="0" bIns="0" rIns="0">
            <a:spAutoFit/>
          </a:bodyPr>
          <a:lstStyle/>
          <a:p>
            <a:pPr algn="ctr" marL="0" indent="0" lvl="0">
              <a:lnSpc>
                <a:spcPts val="2477"/>
              </a:lnSpc>
              <a:spcBef>
                <a:spcPct val="0"/>
              </a:spcBef>
            </a:pPr>
            <a:r>
              <a:rPr lang="en-US" sz="1769">
                <a:solidFill>
                  <a:srgbClr val="FFFFFF"/>
                </a:solidFill>
                <a:latin typeface="Montserrat Bold"/>
              </a:rPr>
              <a:t>Carbon Monoxide (CO) and Carbon Dioxide (CO2)</a:t>
            </a:r>
          </a:p>
        </p:txBody>
      </p:sp>
      <p:sp>
        <p:nvSpPr>
          <p:cNvPr name="TextBox 58" id="58"/>
          <p:cNvSpPr txBox="true"/>
          <p:nvPr/>
        </p:nvSpPr>
        <p:spPr>
          <a:xfrm rot="0">
            <a:off x="7697371" y="7424493"/>
            <a:ext cx="3971415" cy="1725849"/>
          </a:xfrm>
          <a:prstGeom prst="rect">
            <a:avLst/>
          </a:prstGeom>
        </p:spPr>
        <p:txBody>
          <a:bodyPr anchor="t" rtlCol="false" tIns="0" lIns="0" bIns="0" rIns="0">
            <a:spAutoFit/>
          </a:bodyPr>
          <a:lstStyle/>
          <a:p>
            <a:pPr algn="ctr">
              <a:lnSpc>
                <a:spcPts val="1999"/>
              </a:lnSpc>
              <a:spcBef>
                <a:spcPct val="0"/>
              </a:spcBef>
            </a:pPr>
            <a:r>
              <a:rPr lang="en-US" sz="1428">
                <a:solidFill>
                  <a:srgbClr val="000000"/>
                </a:solidFill>
                <a:latin typeface="Montserrat Bold"/>
              </a:rPr>
              <a:t>Secondary Organic Aerosol Formation</a:t>
            </a:r>
            <a:r>
              <a:rPr lang="en-US" sz="1428">
                <a:solidFill>
                  <a:srgbClr val="000000"/>
                </a:solidFill>
                <a:latin typeface="Montserrat"/>
              </a:rPr>
              <a:t>: VOCs can undergo photochemical reactions in the atmosphere to form secondary organic aerosols (SOAs), which can be hygroscopic and contribute to an increase in relative humidity through water vapor absorption.</a:t>
            </a:r>
          </a:p>
        </p:txBody>
      </p:sp>
      <p:sp>
        <p:nvSpPr>
          <p:cNvPr name="TextBox 59" id="59"/>
          <p:cNvSpPr txBox="true"/>
          <p:nvPr/>
        </p:nvSpPr>
        <p:spPr>
          <a:xfrm rot="0">
            <a:off x="12760740" y="5811838"/>
            <a:ext cx="3209906" cy="2000002"/>
          </a:xfrm>
          <a:prstGeom prst="rect">
            <a:avLst/>
          </a:prstGeom>
        </p:spPr>
        <p:txBody>
          <a:bodyPr anchor="t" rtlCol="false" tIns="0" lIns="0" bIns="0" rIns="0">
            <a:spAutoFit/>
          </a:bodyPr>
          <a:lstStyle/>
          <a:p>
            <a:pPr algn="ctr">
              <a:lnSpc>
                <a:spcPts val="1999"/>
              </a:lnSpc>
              <a:spcBef>
                <a:spcPct val="0"/>
              </a:spcBef>
            </a:pPr>
            <a:r>
              <a:rPr lang="en-US" sz="1428">
                <a:solidFill>
                  <a:srgbClr val="000000"/>
                </a:solidFill>
                <a:latin typeface="Montserrat"/>
              </a:rPr>
              <a:t>While carbon monoxide and carbon dioxide themselves do not directly affect relative humidity, their presence in the atmosphere can influence atmospheric processes that indirectly affect RH, such as temperature regulation and cloud formation.</a:t>
            </a:r>
          </a:p>
        </p:txBody>
      </p:sp>
      <p:sp>
        <p:nvSpPr>
          <p:cNvPr name="TextBox 60" id="60"/>
          <p:cNvSpPr txBox="true"/>
          <p:nvPr/>
        </p:nvSpPr>
        <p:spPr>
          <a:xfrm rot="0">
            <a:off x="11380674" y="958773"/>
            <a:ext cx="3503696" cy="1973499"/>
          </a:xfrm>
          <a:prstGeom prst="rect">
            <a:avLst/>
          </a:prstGeom>
        </p:spPr>
        <p:txBody>
          <a:bodyPr anchor="t" rtlCol="false" tIns="0" lIns="0" bIns="0" rIns="0">
            <a:spAutoFit/>
          </a:bodyPr>
          <a:lstStyle/>
          <a:p>
            <a:pPr algn="ctr">
              <a:lnSpc>
                <a:spcPts val="1999"/>
              </a:lnSpc>
              <a:spcBef>
                <a:spcPct val="0"/>
              </a:spcBef>
            </a:pPr>
            <a:r>
              <a:rPr lang="en-US" sz="1428">
                <a:solidFill>
                  <a:srgbClr val="000000"/>
                </a:solidFill>
                <a:latin typeface="Montserrat Bold"/>
              </a:rPr>
              <a:t>Secondary Aerosol Formation:</a:t>
            </a:r>
            <a:r>
              <a:rPr lang="en-US" sz="1428">
                <a:solidFill>
                  <a:srgbClr val="000000"/>
                </a:solidFill>
                <a:latin typeface="Montserrat"/>
              </a:rPr>
              <a:t> Ozone can react with volatile organic compounds (VOCs) and other pollutants in the atmosphere to form secondary organic aerosols (SOAs), which, as mentioned earlier, can be hygroscopic and contribute to an increase in relative humidity.</a:t>
            </a:r>
          </a:p>
        </p:txBody>
      </p:sp>
      <p:grpSp>
        <p:nvGrpSpPr>
          <p:cNvPr name="Group 61" id="61"/>
          <p:cNvGrpSpPr/>
          <p:nvPr/>
        </p:nvGrpSpPr>
        <p:grpSpPr>
          <a:xfrm rot="0">
            <a:off x="16599428" y="5228926"/>
            <a:ext cx="1164095" cy="1164095"/>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2"/>
              <a:stretch>
                <a:fillRect l="0" t="0" r="0" b="0"/>
              </a:stretch>
            </a:blipFill>
          </p:spPr>
        </p:sp>
      </p:grpSp>
      <p:grpSp>
        <p:nvGrpSpPr>
          <p:cNvPr name="Group 63" id="63"/>
          <p:cNvGrpSpPr/>
          <p:nvPr/>
        </p:nvGrpSpPr>
        <p:grpSpPr>
          <a:xfrm rot="0">
            <a:off x="1811206" y="1856310"/>
            <a:ext cx="1164095" cy="1164095"/>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3"/>
              <a:stretch>
                <a:fillRect l="0" t="0" r="0" b="0"/>
              </a:stretch>
            </a:blipFill>
          </p:spPr>
        </p:sp>
      </p:grpSp>
      <p:grpSp>
        <p:nvGrpSpPr>
          <p:cNvPr name="Group 65" id="65"/>
          <p:cNvGrpSpPr/>
          <p:nvPr/>
        </p:nvGrpSpPr>
        <p:grpSpPr>
          <a:xfrm rot="0">
            <a:off x="9550966" y="711561"/>
            <a:ext cx="1164095" cy="116409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4"/>
              <a:stretch>
                <a:fillRect l="-2809" t="-6965" r="-12857" b="-17804"/>
              </a:stretch>
            </a:blipFill>
          </p:spPr>
        </p:sp>
      </p:grpSp>
      <p:grpSp>
        <p:nvGrpSpPr>
          <p:cNvPr name="Group 67" id="67"/>
          <p:cNvGrpSpPr/>
          <p:nvPr/>
        </p:nvGrpSpPr>
        <p:grpSpPr>
          <a:xfrm rot="0">
            <a:off x="5938076" y="7509663"/>
            <a:ext cx="1164095" cy="116409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5"/>
              <a:stretch>
                <a:fillRect l="-4659" t="-8961" r="-6438" b="-10880"/>
              </a:stretch>
            </a:blipFill>
          </p:spPr>
        </p:sp>
      </p:grpSp>
      <p:sp>
        <p:nvSpPr>
          <p:cNvPr name="Freeform 69" id="69"/>
          <p:cNvSpPr/>
          <p:nvPr/>
        </p:nvSpPr>
        <p:spPr>
          <a:xfrm flipH="false" flipV="false" rot="0">
            <a:off x="16938929" y="0"/>
            <a:ext cx="1307853" cy="1307853"/>
          </a:xfrm>
          <a:custGeom>
            <a:avLst/>
            <a:gdLst/>
            <a:ahLst/>
            <a:cxnLst/>
            <a:rect r="r" b="b" t="t" l="l"/>
            <a:pathLst>
              <a:path h="1307853" w="1307853">
                <a:moveTo>
                  <a:pt x="0" y="0"/>
                </a:moveTo>
                <a:lnTo>
                  <a:pt x="1307854" y="0"/>
                </a:lnTo>
                <a:lnTo>
                  <a:pt x="1307854" y="1307853"/>
                </a:lnTo>
                <a:lnTo>
                  <a:pt x="0" y="1307853"/>
                </a:lnTo>
                <a:lnTo>
                  <a:pt x="0" y="0"/>
                </a:lnTo>
                <a:close/>
              </a:path>
            </a:pathLst>
          </a:custGeom>
          <a:blipFill>
            <a:blip r:embed="rId3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41E20"/>
        </a:solidFill>
      </p:bgPr>
    </p:bg>
    <p:spTree>
      <p:nvGrpSpPr>
        <p:cNvPr id="1" name=""/>
        <p:cNvGrpSpPr/>
        <p:nvPr/>
      </p:nvGrpSpPr>
      <p:grpSpPr>
        <a:xfrm>
          <a:off x="0" y="0"/>
          <a:ext cx="0" cy="0"/>
          <a:chOff x="0" y="0"/>
          <a:chExt cx="0" cy="0"/>
        </a:xfrm>
      </p:grpSpPr>
      <p:grpSp>
        <p:nvGrpSpPr>
          <p:cNvPr name="Group 2" id="2"/>
          <p:cNvGrpSpPr/>
          <p:nvPr/>
        </p:nvGrpSpPr>
        <p:grpSpPr>
          <a:xfrm rot="0">
            <a:off x="-1095673" y="-1026553"/>
            <a:ext cx="7746157" cy="1672576"/>
            <a:chOff x="0" y="0"/>
            <a:chExt cx="2040140" cy="440514"/>
          </a:xfrm>
        </p:grpSpPr>
        <p:sp>
          <p:nvSpPr>
            <p:cNvPr name="Freeform 3" id="3"/>
            <p:cNvSpPr/>
            <p:nvPr/>
          </p:nvSpPr>
          <p:spPr>
            <a:xfrm flipH="false" flipV="false" rot="0">
              <a:off x="0" y="0"/>
              <a:ext cx="2034242" cy="440514"/>
            </a:xfrm>
            <a:custGeom>
              <a:avLst/>
              <a:gdLst/>
              <a:ahLst/>
              <a:cxnLst/>
              <a:rect r="r" b="b" t="t" l="l"/>
              <a:pathLst>
                <a:path h="440514" w="2034242">
                  <a:moveTo>
                    <a:pt x="1816951" y="0"/>
                  </a:moveTo>
                  <a:lnTo>
                    <a:pt x="19989" y="0"/>
                  </a:lnTo>
                  <a:cubicBezTo>
                    <a:pt x="8949" y="0"/>
                    <a:pt x="0" y="8949"/>
                    <a:pt x="0" y="19989"/>
                  </a:cubicBezTo>
                  <a:lnTo>
                    <a:pt x="0" y="420525"/>
                  </a:lnTo>
                  <a:cubicBezTo>
                    <a:pt x="0" y="431565"/>
                    <a:pt x="8949" y="440514"/>
                    <a:pt x="19989" y="440514"/>
                  </a:cubicBezTo>
                  <a:lnTo>
                    <a:pt x="1816951" y="440514"/>
                  </a:lnTo>
                  <a:cubicBezTo>
                    <a:pt x="1829693" y="440514"/>
                    <a:pt x="1841854" y="435187"/>
                    <a:pt x="1850494" y="425822"/>
                  </a:cubicBezTo>
                  <a:lnTo>
                    <a:pt x="2026586" y="234949"/>
                  </a:lnTo>
                  <a:cubicBezTo>
                    <a:pt x="2034242" y="226650"/>
                    <a:pt x="2034242" y="213864"/>
                    <a:pt x="2026586" y="205565"/>
                  </a:cubicBezTo>
                  <a:lnTo>
                    <a:pt x="1850494" y="14692"/>
                  </a:lnTo>
                  <a:cubicBezTo>
                    <a:pt x="1841854" y="5327"/>
                    <a:pt x="1829693" y="0"/>
                    <a:pt x="1816951" y="0"/>
                  </a:cubicBez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0" y="-38100"/>
              <a:ext cx="1925840" cy="478614"/>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70315" y="-798423"/>
            <a:ext cx="5735702" cy="1758772"/>
            <a:chOff x="0" y="0"/>
            <a:chExt cx="1510637" cy="463216"/>
          </a:xfrm>
        </p:grpSpPr>
        <p:sp>
          <p:nvSpPr>
            <p:cNvPr name="Freeform 6" id="6"/>
            <p:cNvSpPr/>
            <p:nvPr/>
          </p:nvSpPr>
          <p:spPr>
            <a:xfrm flipH="false" flipV="false" rot="0">
              <a:off x="0" y="0"/>
              <a:ext cx="1503020" cy="463216"/>
            </a:xfrm>
            <a:custGeom>
              <a:avLst/>
              <a:gdLst/>
              <a:ahLst/>
              <a:cxnLst/>
              <a:rect r="r" b="b" t="t" l="l"/>
              <a:pathLst>
                <a:path h="463216" w="1503020">
                  <a:moveTo>
                    <a:pt x="1280442" y="0"/>
                  </a:moveTo>
                  <a:lnTo>
                    <a:pt x="26996" y="0"/>
                  </a:lnTo>
                  <a:cubicBezTo>
                    <a:pt x="19836" y="0"/>
                    <a:pt x="12969" y="2844"/>
                    <a:pt x="7907" y="7907"/>
                  </a:cubicBezTo>
                  <a:cubicBezTo>
                    <a:pt x="2844" y="12969"/>
                    <a:pt x="0" y="19836"/>
                    <a:pt x="0" y="26996"/>
                  </a:cubicBezTo>
                  <a:lnTo>
                    <a:pt x="0" y="436220"/>
                  </a:lnTo>
                  <a:cubicBezTo>
                    <a:pt x="0" y="443380"/>
                    <a:pt x="2844" y="450246"/>
                    <a:pt x="7907" y="455309"/>
                  </a:cubicBezTo>
                  <a:cubicBezTo>
                    <a:pt x="12969" y="460371"/>
                    <a:pt x="19836" y="463216"/>
                    <a:pt x="26996" y="463216"/>
                  </a:cubicBezTo>
                  <a:lnTo>
                    <a:pt x="1280442" y="463216"/>
                  </a:lnTo>
                  <a:cubicBezTo>
                    <a:pt x="1297600" y="463216"/>
                    <a:pt x="1313925" y="455821"/>
                    <a:pt x="1325241" y="442923"/>
                  </a:cubicBezTo>
                  <a:lnTo>
                    <a:pt x="1492834" y="251900"/>
                  </a:lnTo>
                  <a:cubicBezTo>
                    <a:pt x="1503020" y="240290"/>
                    <a:pt x="1503020" y="222926"/>
                    <a:pt x="1492834" y="211315"/>
                  </a:cubicBezTo>
                  <a:lnTo>
                    <a:pt x="1325241" y="20293"/>
                  </a:lnTo>
                  <a:cubicBezTo>
                    <a:pt x="1313925" y="7395"/>
                    <a:pt x="1297600" y="0"/>
                    <a:pt x="1280442" y="0"/>
                  </a:cubicBezTo>
                  <a:close/>
                </a:path>
              </a:pathLst>
            </a:custGeom>
            <a:solidFill>
              <a:srgbClr val="FFFFFF"/>
            </a:solidFill>
          </p:spPr>
        </p:sp>
        <p:sp>
          <p:nvSpPr>
            <p:cNvPr name="TextBox 7" id="7"/>
            <p:cNvSpPr txBox="true"/>
            <p:nvPr/>
          </p:nvSpPr>
          <p:spPr>
            <a:xfrm>
              <a:off x="0" y="-38100"/>
              <a:ext cx="1396337" cy="501316"/>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70315" y="-798423"/>
            <a:ext cx="6820800" cy="1558747"/>
            <a:chOff x="0" y="0"/>
            <a:chExt cx="1796425" cy="410534"/>
          </a:xfrm>
        </p:grpSpPr>
        <p:sp>
          <p:nvSpPr>
            <p:cNvPr name="Freeform 9" id="9"/>
            <p:cNvSpPr/>
            <p:nvPr/>
          </p:nvSpPr>
          <p:spPr>
            <a:xfrm flipH="false" flipV="false" rot="0">
              <a:off x="0" y="0"/>
              <a:ext cx="1789300" cy="410534"/>
            </a:xfrm>
            <a:custGeom>
              <a:avLst/>
              <a:gdLst/>
              <a:ahLst/>
              <a:cxnLst/>
              <a:rect r="r" b="b" t="t" l="l"/>
              <a:pathLst>
                <a:path h="410534" w="1789300">
                  <a:moveTo>
                    <a:pt x="1570524" y="0"/>
                  </a:moveTo>
                  <a:lnTo>
                    <a:pt x="22701" y="0"/>
                  </a:lnTo>
                  <a:cubicBezTo>
                    <a:pt x="10164" y="0"/>
                    <a:pt x="0" y="10164"/>
                    <a:pt x="0" y="22701"/>
                  </a:cubicBezTo>
                  <a:lnTo>
                    <a:pt x="0" y="387833"/>
                  </a:lnTo>
                  <a:cubicBezTo>
                    <a:pt x="0" y="400371"/>
                    <a:pt x="10164" y="410534"/>
                    <a:pt x="22701" y="410534"/>
                  </a:cubicBezTo>
                  <a:lnTo>
                    <a:pt x="1570524" y="410534"/>
                  </a:lnTo>
                  <a:cubicBezTo>
                    <a:pt x="1585051" y="410534"/>
                    <a:pt x="1598975" y="404725"/>
                    <a:pt x="1609195" y="394401"/>
                  </a:cubicBezTo>
                  <a:lnTo>
                    <a:pt x="1780454" y="221400"/>
                  </a:lnTo>
                  <a:cubicBezTo>
                    <a:pt x="1789300" y="212464"/>
                    <a:pt x="1789300" y="198070"/>
                    <a:pt x="1780454" y="189134"/>
                  </a:cubicBezTo>
                  <a:lnTo>
                    <a:pt x="1609195" y="16133"/>
                  </a:lnTo>
                  <a:cubicBezTo>
                    <a:pt x="1598975" y="5809"/>
                    <a:pt x="1585051" y="0"/>
                    <a:pt x="1570524" y="0"/>
                  </a:cubicBezTo>
                  <a:close/>
                </a:path>
              </a:pathLst>
            </a:custGeom>
            <a:solidFill>
              <a:srgbClr val="960000"/>
            </a:solidFill>
          </p:spPr>
        </p:sp>
        <p:sp>
          <p:nvSpPr>
            <p:cNvPr name="TextBox 10" id="10"/>
            <p:cNvSpPr txBox="true"/>
            <p:nvPr/>
          </p:nvSpPr>
          <p:spPr>
            <a:xfrm>
              <a:off x="0" y="-38100"/>
              <a:ext cx="1682125" cy="448634"/>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10766125" y="872085"/>
            <a:ext cx="3242027" cy="695225"/>
            <a:chOff x="0" y="0"/>
            <a:chExt cx="1300264" cy="278830"/>
          </a:xfrm>
        </p:grpSpPr>
        <p:sp>
          <p:nvSpPr>
            <p:cNvPr name="Freeform 12" id="12"/>
            <p:cNvSpPr/>
            <p:nvPr/>
          </p:nvSpPr>
          <p:spPr>
            <a:xfrm flipH="false" flipV="false" rot="0">
              <a:off x="0" y="0"/>
              <a:ext cx="1300264" cy="278830"/>
            </a:xfrm>
            <a:custGeom>
              <a:avLst/>
              <a:gdLst/>
              <a:ahLst/>
              <a:cxnLst/>
              <a:rect r="r" b="b" t="t" l="l"/>
              <a:pathLst>
                <a:path h="278830" w="1300264">
                  <a:moveTo>
                    <a:pt x="121787" y="0"/>
                  </a:moveTo>
                  <a:lnTo>
                    <a:pt x="1178476" y="0"/>
                  </a:lnTo>
                  <a:cubicBezTo>
                    <a:pt x="1210776" y="0"/>
                    <a:pt x="1241753" y="12831"/>
                    <a:pt x="1264593" y="35671"/>
                  </a:cubicBezTo>
                  <a:cubicBezTo>
                    <a:pt x="1287433" y="58510"/>
                    <a:pt x="1300264" y="89487"/>
                    <a:pt x="1300264" y="121787"/>
                  </a:cubicBezTo>
                  <a:lnTo>
                    <a:pt x="1300264" y="157043"/>
                  </a:lnTo>
                  <a:cubicBezTo>
                    <a:pt x="1300264" y="189343"/>
                    <a:pt x="1287433" y="220320"/>
                    <a:pt x="1264593" y="243160"/>
                  </a:cubicBezTo>
                  <a:cubicBezTo>
                    <a:pt x="1241753" y="265999"/>
                    <a:pt x="1210776" y="278830"/>
                    <a:pt x="1178476" y="278830"/>
                  </a:cubicBezTo>
                  <a:lnTo>
                    <a:pt x="121787" y="278830"/>
                  </a:lnTo>
                  <a:cubicBezTo>
                    <a:pt x="89487" y="278830"/>
                    <a:pt x="58510" y="265999"/>
                    <a:pt x="35671" y="243160"/>
                  </a:cubicBezTo>
                  <a:cubicBezTo>
                    <a:pt x="12831" y="220320"/>
                    <a:pt x="0" y="189343"/>
                    <a:pt x="0" y="157043"/>
                  </a:cubicBezTo>
                  <a:lnTo>
                    <a:pt x="0" y="121787"/>
                  </a:lnTo>
                  <a:cubicBezTo>
                    <a:pt x="0" y="89487"/>
                    <a:pt x="12831" y="58510"/>
                    <a:pt x="35671" y="35671"/>
                  </a:cubicBezTo>
                  <a:cubicBezTo>
                    <a:pt x="58510" y="12831"/>
                    <a:pt x="89487" y="0"/>
                    <a:pt x="121787" y="0"/>
                  </a:cubicBezTo>
                  <a:close/>
                </a:path>
              </a:pathLst>
            </a:custGeom>
            <a:solidFill>
              <a:srgbClr val="ED1D2B"/>
            </a:solidFill>
            <a:ln cap="rnd">
              <a:noFill/>
              <a:prstDash val="solid"/>
              <a:round/>
            </a:ln>
          </p:spPr>
        </p:sp>
        <p:sp>
          <p:nvSpPr>
            <p:cNvPr name="TextBox 13" id="13"/>
            <p:cNvSpPr txBox="true"/>
            <p:nvPr/>
          </p:nvSpPr>
          <p:spPr>
            <a:xfrm>
              <a:off x="0" y="-38100"/>
              <a:ext cx="1300264" cy="316930"/>
            </a:xfrm>
            <a:prstGeom prst="rect">
              <a:avLst/>
            </a:prstGeom>
          </p:spPr>
          <p:txBody>
            <a:bodyPr anchor="ctr" rtlCol="false" tIns="50800" lIns="50800" bIns="50800" rIns="50800"/>
            <a:lstStyle/>
            <a:p>
              <a:pPr algn="ctr" marL="0" indent="0" lvl="0">
                <a:lnSpc>
                  <a:spcPts val="2520"/>
                </a:lnSpc>
                <a:spcBef>
                  <a:spcPct val="0"/>
                </a:spcBef>
              </a:pPr>
              <a:r>
                <a:rPr lang="en-US" sz="1800" strike="noStrike" u="none">
                  <a:solidFill>
                    <a:srgbClr val="FFFFFF"/>
                  </a:solidFill>
                  <a:latin typeface="Montserrat"/>
                </a:rPr>
                <a:t>Mean of each column</a:t>
              </a:r>
            </a:p>
          </p:txBody>
        </p:sp>
      </p:grpSp>
      <p:grpSp>
        <p:nvGrpSpPr>
          <p:cNvPr name="Group 14" id="14"/>
          <p:cNvGrpSpPr/>
          <p:nvPr/>
        </p:nvGrpSpPr>
        <p:grpSpPr>
          <a:xfrm rot="0">
            <a:off x="10213332" y="5263642"/>
            <a:ext cx="4489211" cy="745770"/>
            <a:chOff x="0" y="0"/>
            <a:chExt cx="1634593" cy="271547"/>
          </a:xfrm>
        </p:grpSpPr>
        <p:sp>
          <p:nvSpPr>
            <p:cNvPr name="Freeform 15" id="15"/>
            <p:cNvSpPr/>
            <p:nvPr/>
          </p:nvSpPr>
          <p:spPr>
            <a:xfrm flipH="false" flipV="false" rot="0">
              <a:off x="0" y="0"/>
              <a:ext cx="1634593" cy="271547"/>
            </a:xfrm>
            <a:custGeom>
              <a:avLst/>
              <a:gdLst/>
              <a:ahLst/>
              <a:cxnLst/>
              <a:rect r="r" b="b" t="t" l="l"/>
              <a:pathLst>
                <a:path h="271547" w="1634593">
                  <a:moveTo>
                    <a:pt x="87953" y="0"/>
                  </a:moveTo>
                  <a:lnTo>
                    <a:pt x="1546640" y="0"/>
                  </a:lnTo>
                  <a:cubicBezTo>
                    <a:pt x="1595215" y="0"/>
                    <a:pt x="1634593" y="39378"/>
                    <a:pt x="1634593" y="87953"/>
                  </a:cubicBezTo>
                  <a:lnTo>
                    <a:pt x="1634593" y="183594"/>
                  </a:lnTo>
                  <a:cubicBezTo>
                    <a:pt x="1634593" y="232169"/>
                    <a:pt x="1595215" y="271547"/>
                    <a:pt x="1546640" y="271547"/>
                  </a:cubicBezTo>
                  <a:lnTo>
                    <a:pt x="87953" y="271547"/>
                  </a:lnTo>
                  <a:cubicBezTo>
                    <a:pt x="39378" y="271547"/>
                    <a:pt x="0" y="232169"/>
                    <a:pt x="0" y="183594"/>
                  </a:cubicBezTo>
                  <a:lnTo>
                    <a:pt x="0" y="87953"/>
                  </a:lnTo>
                  <a:cubicBezTo>
                    <a:pt x="0" y="39378"/>
                    <a:pt x="39378" y="0"/>
                    <a:pt x="87953" y="0"/>
                  </a:cubicBezTo>
                  <a:close/>
                </a:path>
              </a:pathLst>
            </a:custGeom>
            <a:solidFill>
              <a:srgbClr val="ED1D2B"/>
            </a:solidFill>
            <a:ln cap="rnd">
              <a:noFill/>
              <a:prstDash val="solid"/>
              <a:round/>
            </a:ln>
          </p:spPr>
        </p:sp>
        <p:sp>
          <p:nvSpPr>
            <p:cNvPr name="TextBox 16" id="16"/>
            <p:cNvSpPr txBox="true"/>
            <p:nvPr/>
          </p:nvSpPr>
          <p:spPr>
            <a:xfrm>
              <a:off x="0" y="-38100"/>
              <a:ext cx="1634593" cy="309647"/>
            </a:xfrm>
            <a:prstGeom prst="rect">
              <a:avLst/>
            </a:prstGeom>
          </p:spPr>
          <p:txBody>
            <a:bodyPr anchor="ctr" rtlCol="false" tIns="50800" lIns="50800" bIns="50800" rIns="50800"/>
            <a:lstStyle/>
            <a:p>
              <a:pPr algn="ctr" marL="0" indent="0" lvl="0">
                <a:lnSpc>
                  <a:spcPts val="2520"/>
                </a:lnSpc>
                <a:spcBef>
                  <a:spcPct val="0"/>
                </a:spcBef>
              </a:pPr>
              <a:r>
                <a:rPr lang="en-US" sz="1800">
                  <a:solidFill>
                    <a:srgbClr val="FFFFFF"/>
                  </a:solidFill>
                  <a:latin typeface="Montserrat"/>
                </a:rPr>
                <a:t>Standard Deviation </a:t>
              </a:r>
              <a:r>
                <a:rPr lang="en-US" sz="1800" strike="noStrike" u="none">
                  <a:solidFill>
                    <a:srgbClr val="FFFFFF"/>
                  </a:solidFill>
                  <a:latin typeface="Montserrat"/>
                </a:rPr>
                <a:t>of Each column</a:t>
              </a:r>
            </a:p>
          </p:txBody>
        </p:sp>
      </p:grpSp>
      <p:grpSp>
        <p:nvGrpSpPr>
          <p:cNvPr name="Group 17" id="17"/>
          <p:cNvGrpSpPr/>
          <p:nvPr/>
        </p:nvGrpSpPr>
        <p:grpSpPr>
          <a:xfrm rot="0">
            <a:off x="372067" y="1348755"/>
            <a:ext cx="6475870" cy="1493306"/>
            <a:chOff x="0" y="0"/>
            <a:chExt cx="1705579" cy="393299"/>
          </a:xfrm>
        </p:grpSpPr>
        <p:sp>
          <p:nvSpPr>
            <p:cNvPr name="Freeform 18" id="18"/>
            <p:cNvSpPr/>
            <p:nvPr/>
          </p:nvSpPr>
          <p:spPr>
            <a:xfrm flipH="false" flipV="false" rot="0">
              <a:off x="0" y="0"/>
              <a:ext cx="1705579" cy="393299"/>
            </a:xfrm>
            <a:custGeom>
              <a:avLst/>
              <a:gdLst/>
              <a:ahLst/>
              <a:cxnLst/>
              <a:rect r="r" b="b" t="t" l="l"/>
              <a:pathLst>
                <a:path h="393299" w="1705579">
                  <a:moveTo>
                    <a:pt x="60971" y="0"/>
                  </a:moveTo>
                  <a:lnTo>
                    <a:pt x="1644608" y="0"/>
                  </a:lnTo>
                  <a:cubicBezTo>
                    <a:pt x="1660779" y="0"/>
                    <a:pt x="1676287" y="6424"/>
                    <a:pt x="1687721" y="17858"/>
                  </a:cubicBezTo>
                  <a:cubicBezTo>
                    <a:pt x="1699155" y="29292"/>
                    <a:pt x="1705579" y="44800"/>
                    <a:pt x="1705579" y="60971"/>
                  </a:cubicBezTo>
                  <a:lnTo>
                    <a:pt x="1705579" y="332328"/>
                  </a:lnTo>
                  <a:cubicBezTo>
                    <a:pt x="1705579" y="348498"/>
                    <a:pt x="1699155" y="364007"/>
                    <a:pt x="1687721" y="375441"/>
                  </a:cubicBezTo>
                  <a:cubicBezTo>
                    <a:pt x="1676287" y="386875"/>
                    <a:pt x="1660779" y="393299"/>
                    <a:pt x="1644608" y="393299"/>
                  </a:cubicBezTo>
                  <a:lnTo>
                    <a:pt x="60971" y="393299"/>
                  </a:lnTo>
                  <a:cubicBezTo>
                    <a:pt x="44800" y="393299"/>
                    <a:pt x="29292" y="386875"/>
                    <a:pt x="17858" y="375441"/>
                  </a:cubicBezTo>
                  <a:cubicBezTo>
                    <a:pt x="6424" y="364007"/>
                    <a:pt x="0" y="348498"/>
                    <a:pt x="0" y="332328"/>
                  </a:cubicBezTo>
                  <a:lnTo>
                    <a:pt x="0" y="60971"/>
                  </a:lnTo>
                  <a:cubicBezTo>
                    <a:pt x="0" y="44800"/>
                    <a:pt x="6424" y="29292"/>
                    <a:pt x="17858" y="17858"/>
                  </a:cubicBezTo>
                  <a:cubicBezTo>
                    <a:pt x="29292" y="6424"/>
                    <a:pt x="44800" y="0"/>
                    <a:pt x="60971" y="0"/>
                  </a:cubicBezTo>
                  <a:close/>
                </a:path>
              </a:pathLst>
            </a:custGeom>
            <a:solidFill>
              <a:srgbClr val="FFFFFF"/>
            </a:solidFill>
            <a:ln cap="rnd">
              <a:noFill/>
              <a:prstDash val="solid"/>
              <a:round/>
            </a:ln>
          </p:spPr>
        </p:sp>
        <p:sp>
          <p:nvSpPr>
            <p:cNvPr name="TextBox 19" id="19"/>
            <p:cNvSpPr txBox="true"/>
            <p:nvPr/>
          </p:nvSpPr>
          <p:spPr>
            <a:xfrm>
              <a:off x="0" y="-38100"/>
              <a:ext cx="1705579" cy="431399"/>
            </a:xfrm>
            <a:prstGeom prst="rect">
              <a:avLst/>
            </a:prstGeom>
          </p:spPr>
          <p:txBody>
            <a:bodyPr anchor="ctr" rtlCol="false" tIns="50800" lIns="50800" bIns="50800" rIns="50800"/>
            <a:lstStyle/>
            <a:p>
              <a:pPr algn="ctr" marL="0" indent="0" lvl="0">
                <a:lnSpc>
                  <a:spcPts val="2520"/>
                </a:lnSpc>
                <a:spcBef>
                  <a:spcPct val="0"/>
                </a:spcBef>
              </a:pPr>
              <a:r>
                <a:rPr lang="en-US" sz="1800">
                  <a:solidFill>
                    <a:srgbClr val="000000"/>
                  </a:solidFill>
                  <a:latin typeface="Montserrat Bold"/>
                </a:rPr>
                <a:t>Insights from EDA: Summary statistics, distribution, standard deviation, and correlations illuminate key aspects of the dataset</a:t>
              </a:r>
            </a:p>
          </p:txBody>
        </p:sp>
      </p:grpSp>
      <p:sp>
        <p:nvSpPr>
          <p:cNvPr name="Freeform 20" id="20"/>
          <p:cNvSpPr/>
          <p:nvPr/>
        </p:nvSpPr>
        <p:spPr>
          <a:xfrm flipH="false" flipV="false" rot="0">
            <a:off x="16938929" y="0"/>
            <a:ext cx="1307853" cy="1307853"/>
          </a:xfrm>
          <a:custGeom>
            <a:avLst/>
            <a:gdLst/>
            <a:ahLst/>
            <a:cxnLst/>
            <a:rect r="r" b="b" t="t" l="l"/>
            <a:pathLst>
              <a:path h="1307853" w="1307853">
                <a:moveTo>
                  <a:pt x="0" y="0"/>
                </a:moveTo>
                <a:lnTo>
                  <a:pt x="1307854" y="0"/>
                </a:lnTo>
                <a:lnTo>
                  <a:pt x="1307854" y="1307853"/>
                </a:lnTo>
                <a:lnTo>
                  <a:pt x="0" y="1307853"/>
                </a:lnTo>
                <a:lnTo>
                  <a:pt x="0" y="0"/>
                </a:lnTo>
                <a:close/>
              </a:path>
            </a:pathLst>
          </a:custGeom>
          <a:blipFill>
            <a:blip r:embed="rId3"/>
            <a:stretch>
              <a:fillRect l="0" t="0" r="0" b="0"/>
            </a:stretch>
          </a:blipFill>
        </p:spPr>
      </p:sp>
      <p:grpSp>
        <p:nvGrpSpPr>
          <p:cNvPr name="Group 21" id="21"/>
          <p:cNvGrpSpPr/>
          <p:nvPr/>
        </p:nvGrpSpPr>
        <p:grpSpPr>
          <a:xfrm rot="0">
            <a:off x="1939412" y="3546911"/>
            <a:ext cx="2997961" cy="584286"/>
            <a:chOff x="0" y="0"/>
            <a:chExt cx="1202377" cy="234337"/>
          </a:xfrm>
        </p:grpSpPr>
        <p:sp>
          <p:nvSpPr>
            <p:cNvPr name="Freeform 22" id="22"/>
            <p:cNvSpPr/>
            <p:nvPr/>
          </p:nvSpPr>
          <p:spPr>
            <a:xfrm flipH="false" flipV="false" rot="0">
              <a:off x="0" y="0"/>
              <a:ext cx="1202377" cy="234337"/>
            </a:xfrm>
            <a:custGeom>
              <a:avLst/>
              <a:gdLst/>
              <a:ahLst/>
              <a:cxnLst/>
              <a:rect r="r" b="b" t="t" l="l"/>
              <a:pathLst>
                <a:path h="234337" w="1202377">
                  <a:moveTo>
                    <a:pt x="117168" y="0"/>
                  </a:moveTo>
                  <a:lnTo>
                    <a:pt x="1085209" y="0"/>
                  </a:lnTo>
                  <a:cubicBezTo>
                    <a:pt x="1149919" y="0"/>
                    <a:pt x="1202377" y="52458"/>
                    <a:pt x="1202377" y="117168"/>
                  </a:cubicBezTo>
                  <a:lnTo>
                    <a:pt x="1202377" y="117168"/>
                  </a:lnTo>
                  <a:cubicBezTo>
                    <a:pt x="1202377" y="181879"/>
                    <a:pt x="1149919" y="234337"/>
                    <a:pt x="1085209" y="234337"/>
                  </a:cubicBezTo>
                  <a:lnTo>
                    <a:pt x="117168" y="234337"/>
                  </a:lnTo>
                  <a:cubicBezTo>
                    <a:pt x="52458" y="234337"/>
                    <a:pt x="0" y="181879"/>
                    <a:pt x="0" y="117168"/>
                  </a:cubicBezTo>
                  <a:lnTo>
                    <a:pt x="0" y="117168"/>
                  </a:lnTo>
                  <a:cubicBezTo>
                    <a:pt x="0" y="52458"/>
                    <a:pt x="52458" y="0"/>
                    <a:pt x="117168" y="0"/>
                  </a:cubicBezTo>
                  <a:close/>
                </a:path>
              </a:pathLst>
            </a:custGeom>
            <a:solidFill>
              <a:srgbClr val="ED1D2B"/>
            </a:solidFill>
            <a:ln cap="rnd">
              <a:noFill/>
              <a:prstDash val="solid"/>
              <a:round/>
            </a:ln>
          </p:spPr>
        </p:sp>
        <p:sp>
          <p:nvSpPr>
            <p:cNvPr name="TextBox 23" id="23"/>
            <p:cNvSpPr txBox="true"/>
            <p:nvPr/>
          </p:nvSpPr>
          <p:spPr>
            <a:xfrm>
              <a:off x="0" y="-38100"/>
              <a:ext cx="1202377" cy="272437"/>
            </a:xfrm>
            <a:prstGeom prst="rect">
              <a:avLst/>
            </a:prstGeom>
          </p:spPr>
          <p:txBody>
            <a:bodyPr anchor="ctr" rtlCol="false" tIns="50800" lIns="50800" bIns="50800" rIns="50800"/>
            <a:lstStyle/>
            <a:p>
              <a:pPr algn="ctr" marL="0" indent="0" lvl="0">
                <a:lnSpc>
                  <a:spcPts val="2520"/>
                </a:lnSpc>
                <a:spcBef>
                  <a:spcPct val="0"/>
                </a:spcBef>
              </a:pPr>
              <a:r>
                <a:rPr lang="en-US" sz="1800">
                  <a:solidFill>
                    <a:srgbClr val="FFFFFF"/>
                  </a:solidFill>
                  <a:latin typeface="Montserrat"/>
                </a:rPr>
                <a:t>Correlation heatmap</a:t>
              </a:r>
            </a:p>
          </p:txBody>
        </p:sp>
      </p:grpSp>
      <p:sp>
        <p:nvSpPr>
          <p:cNvPr name="Freeform 24" id="24"/>
          <p:cNvSpPr/>
          <p:nvPr/>
        </p:nvSpPr>
        <p:spPr>
          <a:xfrm flipH="false" flipV="false" rot="0">
            <a:off x="372067" y="4296184"/>
            <a:ext cx="6132651" cy="4634446"/>
          </a:xfrm>
          <a:custGeom>
            <a:avLst/>
            <a:gdLst/>
            <a:ahLst/>
            <a:cxnLst/>
            <a:rect r="r" b="b" t="t" l="l"/>
            <a:pathLst>
              <a:path h="4634446" w="6132651">
                <a:moveTo>
                  <a:pt x="0" y="0"/>
                </a:moveTo>
                <a:lnTo>
                  <a:pt x="6132651" y="0"/>
                </a:lnTo>
                <a:lnTo>
                  <a:pt x="6132651" y="4634447"/>
                </a:lnTo>
                <a:lnTo>
                  <a:pt x="0" y="4634447"/>
                </a:lnTo>
                <a:lnTo>
                  <a:pt x="0" y="0"/>
                </a:lnTo>
                <a:close/>
              </a:path>
            </a:pathLst>
          </a:custGeom>
          <a:blipFill>
            <a:blip r:embed="rId4"/>
            <a:stretch>
              <a:fillRect l="0" t="0" r="0" b="0"/>
            </a:stretch>
          </a:blipFill>
          <a:ln w="47625" cap="sq">
            <a:solidFill>
              <a:srgbClr val="5E17EB"/>
            </a:solidFill>
            <a:prstDash val="solid"/>
            <a:miter/>
          </a:ln>
        </p:spPr>
      </p:sp>
      <p:sp>
        <p:nvSpPr>
          <p:cNvPr name="Freeform 25" id="25"/>
          <p:cNvSpPr/>
          <p:nvPr/>
        </p:nvSpPr>
        <p:spPr>
          <a:xfrm flipH="false" flipV="false" rot="0">
            <a:off x="7585776" y="1757810"/>
            <a:ext cx="9602726" cy="2706914"/>
          </a:xfrm>
          <a:custGeom>
            <a:avLst/>
            <a:gdLst/>
            <a:ahLst/>
            <a:cxnLst/>
            <a:rect r="r" b="b" t="t" l="l"/>
            <a:pathLst>
              <a:path h="2706914" w="9602726">
                <a:moveTo>
                  <a:pt x="0" y="0"/>
                </a:moveTo>
                <a:lnTo>
                  <a:pt x="9602726" y="0"/>
                </a:lnTo>
                <a:lnTo>
                  <a:pt x="9602726" y="2706914"/>
                </a:lnTo>
                <a:lnTo>
                  <a:pt x="0" y="2706914"/>
                </a:lnTo>
                <a:lnTo>
                  <a:pt x="0" y="0"/>
                </a:lnTo>
                <a:close/>
              </a:path>
            </a:pathLst>
          </a:custGeom>
          <a:blipFill>
            <a:blip r:embed="rId5"/>
            <a:stretch>
              <a:fillRect l="0" t="-9794" r="0" b="-107126"/>
            </a:stretch>
          </a:blipFill>
          <a:ln w="47625" cap="sq">
            <a:solidFill>
              <a:srgbClr val="5E17EB"/>
            </a:solidFill>
            <a:prstDash val="solid"/>
            <a:miter/>
          </a:ln>
        </p:spPr>
      </p:sp>
      <p:sp>
        <p:nvSpPr>
          <p:cNvPr name="Freeform 26" id="26"/>
          <p:cNvSpPr/>
          <p:nvPr/>
        </p:nvSpPr>
        <p:spPr>
          <a:xfrm flipH="false" flipV="false" rot="0">
            <a:off x="7656574" y="6200889"/>
            <a:ext cx="9602726" cy="2729741"/>
          </a:xfrm>
          <a:custGeom>
            <a:avLst/>
            <a:gdLst/>
            <a:ahLst/>
            <a:cxnLst/>
            <a:rect r="r" b="b" t="t" l="l"/>
            <a:pathLst>
              <a:path h="2729741" w="9602726">
                <a:moveTo>
                  <a:pt x="0" y="0"/>
                </a:moveTo>
                <a:lnTo>
                  <a:pt x="9602726" y="0"/>
                </a:lnTo>
                <a:lnTo>
                  <a:pt x="9602726" y="2729742"/>
                </a:lnTo>
                <a:lnTo>
                  <a:pt x="0" y="2729742"/>
                </a:lnTo>
                <a:lnTo>
                  <a:pt x="0" y="0"/>
                </a:lnTo>
                <a:close/>
              </a:path>
            </a:pathLst>
          </a:custGeom>
          <a:blipFill>
            <a:blip r:embed="rId5"/>
            <a:stretch>
              <a:fillRect l="0" t="-115107" r="0" b="0"/>
            </a:stretch>
          </a:blipFill>
          <a:ln w="47625" cap="sq">
            <a:solidFill>
              <a:srgbClr val="5E17EB"/>
            </a:solidFill>
            <a:prstDash val="solid"/>
            <a:miter/>
          </a:ln>
        </p:spPr>
      </p:sp>
      <p:sp>
        <p:nvSpPr>
          <p:cNvPr name="TextBox 27" id="27"/>
          <p:cNvSpPr txBox="true"/>
          <p:nvPr/>
        </p:nvSpPr>
        <p:spPr>
          <a:xfrm rot="0">
            <a:off x="372067" y="143779"/>
            <a:ext cx="5101233" cy="396119"/>
          </a:xfrm>
          <a:prstGeom prst="rect">
            <a:avLst/>
          </a:prstGeom>
        </p:spPr>
        <p:txBody>
          <a:bodyPr anchor="t" rtlCol="false" tIns="0" lIns="0" bIns="0" rIns="0">
            <a:spAutoFit/>
          </a:bodyPr>
          <a:lstStyle/>
          <a:p>
            <a:pPr>
              <a:lnSpc>
                <a:spcPts val="3366"/>
              </a:lnSpc>
            </a:pPr>
            <a:r>
              <a:rPr lang="en-US" sz="2404">
                <a:solidFill>
                  <a:srgbClr val="FFFFFF"/>
                </a:solidFill>
                <a:latin typeface="Montserrat Bold"/>
              </a:rPr>
              <a:t>EXPLORATORY DATA ANALYSIS</a:t>
            </a:r>
          </a:p>
        </p:txBody>
      </p:sp>
      <p:grpSp>
        <p:nvGrpSpPr>
          <p:cNvPr name="Group 28" id="28"/>
          <p:cNvGrpSpPr/>
          <p:nvPr/>
        </p:nvGrpSpPr>
        <p:grpSpPr>
          <a:xfrm rot="0">
            <a:off x="-470581" y="9728420"/>
            <a:ext cx="18717364" cy="1816577"/>
            <a:chOff x="0" y="0"/>
            <a:chExt cx="4229997" cy="410534"/>
          </a:xfrm>
        </p:grpSpPr>
        <p:sp>
          <p:nvSpPr>
            <p:cNvPr name="Freeform 29" id="29"/>
            <p:cNvSpPr/>
            <p:nvPr/>
          </p:nvSpPr>
          <p:spPr>
            <a:xfrm flipH="false" flipV="false" rot="0">
              <a:off x="0" y="0"/>
              <a:ext cx="4227401" cy="410534"/>
            </a:xfrm>
            <a:custGeom>
              <a:avLst/>
              <a:gdLst/>
              <a:ahLst/>
              <a:cxnLst/>
              <a:rect r="r" b="b" t="t" l="l"/>
              <a:pathLst>
                <a:path h="410534" w="4227401">
                  <a:moveTo>
                    <a:pt x="4018525" y="0"/>
                  </a:moveTo>
                  <a:lnTo>
                    <a:pt x="8272" y="0"/>
                  </a:lnTo>
                  <a:cubicBezTo>
                    <a:pt x="6078" y="0"/>
                    <a:pt x="3974" y="872"/>
                    <a:pt x="2423" y="2423"/>
                  </a:cubicBezTo>
                  <a:cubicBezTo>
                    <a:pt x="872" y="3974"/>
                    <a:pt x="0" y="6078"/>
                    <a:pt x="0" y="8272"/>
                  </a:cubicBezTo>
                  <a:lnTo>
                    <a:pt x="0" y="402262"/>
                  </a:lnTo>
                  <a:cubicBezTo>
                    <a:pt x="0" y="404456"/>
                    <a:pt x="872" y="406560"/>
                    <a:pt x="2423" y="408111"/>
                  </a:cubicBezTo>
                  <a:cubicBezTo>
                    <a:pt x="3974" y="409663"/>
                    <a:pt x="6078" y="410534"/>
                    <a:pt x="8272" y="410534"/>
                  </a:cubicBezTo>
                  <a:lnTo>
                    <a:pt x="4018525" y="410534"/>
                  </a:lnTo>
                  <a:cubicBezTo>
                    <a:pt x="4023819" y="410534"/>
                    <a:pt x="4028893" y="408417"/>
                    <a:pt x="4032617" y="404655"/>
                  </a:cubicBezTo>
                  <a:lnTo>
                    <a:pt x="4224177" y="211146"/>
                  </a:lnTo>
                  <a:cubicBezTo>
                    <a:pt x="4227401" y="207890"/>
                    <a:pt x="4227401" y="202644"/>
                    <a:pt x="4224177" y="199388"/>
                  </a:cubicBezTo>
                  <a:lnTo>
                    <a:pt x="4032617" y="5879"/>
                  </a:lnTo>
                  <a:cubicBezTo>
                    <a:pt x="4028893" y="2117"/>
                    <a:pt x="4023819" y="0"/>
                    <a:pt x="4018525" y="0"/>
                  </a:cubicBezTo>
                  <a:close/>
                </a:path>
              </a:pathLst>
            </a:custGeom>
            <a:solidFill>
              <a:srgbClr val="960000"/>
            </a:solidFill>
          </p:spPr>
        </p:sp>
        <p:sp>
          <p:nvSpPr>
            <p:cNvPr name="TextBox 30" id="30"/>
            <p:cNvSpPr txBox="true"/>
            <p:nvPr/>
          </p:nvSpPr>
          <p:spPr>
            <a:xfrm>
              <a:off x="0" y="-38100"/>
              <a:ext cx="4115697" cy="448634"/>
            </a:xfrm>
            <a:prstGeom prst="rect">
              <a:avLst/>
            </a:prstGeom>
          </p:spPr>
          <p:txBody>
            <a:bodyPr anchor="ctr" rtlCol="false" tIns="59203" lIns="59203" bIns="59203" rIns="59203"/>
            <a:lstStyle/>
            <a:p>
              <a:pPr algn="ctr">
                <a:lnSpc>
                  <a:spcPts val="3360"/>
                </a:lnSpc>
              </a:pPr>
            </a:p>
          </p:txBody>
        </p:sp>
      </p:grpSp>
      <p:grpSp>
        <p:nvGrpSpPr>
          <p:cNvPr name="Group 31" id="31"/>
          <p:cNvGrpSpPr/>
          <p:nvPr/>
        </p:nvGrpSpPr>
        <p:grpSpPr>
          <a:xfrm rot="0">
            <a:off x="3678552" y="9635481"/>
            <a:ext cx="4679214" cy="3267113"/>
            <a:chOff x="0" y="0"/>
            <a:chExt cx="873079" cy="609600"/>
          </a:xfrm>
        </p:grpSpPr>
        <p:sp>
          <p:nvSpPr>
            <p:cNvPr name="Freeform 32" id="32"/>
            <p:cNvSpPr/>
            <p:nvPr/>
          </p:nvSpPr>
          <p:spPr>
            <a:xfrm flipH="false" flipV="false" rot="0">
              <a:off x="8040" y="0"/>
              <a:ext cx="857000" cy="609600"/>
            </a:xfrm>
            <a:custGeom>
              <a:avLst/>
              <a:gdLst/>
              <a:ahLst/>
              <a:cxnLst/>
              <a:rect r="r" b="b" t="t" l="l"/>
              <a:pathLst>
                <a:path h="609600" w="857000">
                  <a:moveTo>
                    <a:pt x="228251" y="0"/>
                  </a:moveTo>
                  <a:lnTo>
                    <a:pt x="628749" y="0"/>
                  </a:lnTo>
                  <a:cubicBezTo>
                    <a:pt x="648510" y="0"/>
                    <a:pt x="666054" y="12645"/>
                    <a:pt x="672303" y="31393"/>
                  </a:cubicBezTo>
                  <a:lnTo>
                    <a:pt x="854575" y="578207"/>
                  </a:lnTo>
                  <a:cubicBezTo>
                    <a:pt x="856999" y="585481"/>
                    <a:pt x="855780" y="593476"/>
                    <a:pt x="851297" y="599695"/>
                  </a:cubicBezTo>
                  <a:cubicBezTo>
                    <a:pt x="846814" y="605915"/>
                    <a:pt x="839615" y="609600"/>
                    <a:pt x="831948" y="609600"/>
                  </a:cubicBezTo>
                  <a:lnTo>
                    <a:pt x="25051" y="609600"/>
                  </a:lnTo>
                  <a:cubicBezTo>
                    <a:pt x="17384" y="609600"/>
                    <a:pt x="10185" y="605915"/>
                    <a:pt x="5702" y="599695"/>
                  </a:cubicBezTo>
                  <a:cubicBezTo>
                    <a:pt x="1220" y="593476"/>
                    <a:pt x="0" y="585481"/>
                    <a:pt x="2424" y="578207"/>
                  </a:cubicBezTo>
                  <a:lnTo>
                    <a:pt x="184696" y="31393"/>
                  </a:lnTo>
                  <a:cubicBezTo>
                    <a:pt x="190945" y="12645"/>
                    <a:pt x="208489" y="0"/>
                    <a:pt x="228251" y="0"/>
                  </a:cubicBezTo>
                  <a:close/>
                </a:path>
              </a:pathLst>
            </a:custGeom>
            <a:solidFill>
              <a:srgbClr val="FFFFFF"/>
            </a:solidFill>
            <a:ln w="19050" cap="sq">
              <a:solidFill>
                <a:srgbClr val="FFFFFF"/>
              </a:solidFill>
              <a:prstDash val="solid"/>
              <a:miter/>
            </a:ln>
          </p:spPr>
        </p:sp>
        <p:sp>
          <p:nvSpPr>
            <p:cNvPr name="TextBox 33" id="33"/>
            <p:cNvSpPr txBox="true"/>
            <p:nvPr/>
          </p:nvSpPr>
          <p:spPr>
            <a:xfrm>
              <a:off x="127000" y="-38100"/>
              <a:ext cx="619079" cy="647700"/>
            </a:xfrm>
            <a:prstGeom prst="rect">
              <a:avLst/>
            </a:prstGeom>
          </p:spPr>
          <p:txBody>
            <a:bodyPr anchor="ctr" rtlCol="false" tIns="59203" lIns="59203" bIns="59203" rIns="59203"/>
            <a:lstStyle/>
            <a:p>
              <a:pPr algn="ctr">
                <a:lnSpc>
                  <a:spcPts val="3360"/>
                </a:lnSpc>
              </a:pPr>
            </a:p>
          </p:txBody>
        </p:sp>
      </p:grpSp>
      <p:sp>
        <p:nvSpPr>
          <p:cNvPr name="TextBox 34" id="34"/>
          <p:cNvSpPr txBox="true"/>
          <p:nvPr/>
        </p:nvSpPr>
        <p:spPr>
          <a:xfrm rot="0">
            <a:off x="13481546" y="9799282"/>
            <a:ext cx="248807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Model prediction</a:t>
            </a:r>
          </a:p>
        </p:txBody>
      </p:sp>
      <p:sp>
        <p:nvSpPr>
          <p:cNvPr name="TextBox 35" id="35"/>
          <p:cNvSpPr txBox="true"/>
          <p:nvPr/>
        </p:nvSpPr>
        <p:spPr>
          <a:xfrm rot="0">
            <a:off x="9192956" y="9799282"/>
            <a:ext cx="2384199" cy="315447"/>
          </a:xfrm>
          <a:prstGeom prst="rect">
            <a:avLst/>
          </a:prstGeom>
        </p:spPr>
        <p:txBody>
          <a:bodyPr anchor="t" rtlCol="false" tIns="0" lIns="0" bIns="0" rIns="0">
            <a:spAutoFit/>
          </a:bodyPr>
          <a:lstStyle/>
          <a:p>
            <a:pPr algn="ctr">
              <a:lnSpc>
                <a:spcPts val="2563"/>
              </a:lnSpc>
              <a:spcBef>
                <a:spcPct val="0"/>
              </a:spcBef>
            </a:pPr>
            <a:r>
              <a:rPr lang="en-US" sz="1830">
                <a:solidFill>
                  <a:srgbClr val="FFFFFF">
                    <a:alpha val="69804"/>
                  </a:srgbClr>
                </a:solidFill>
                <a:latin typeface="Montserrat"/>
              </a:rPr>
              <a:t>Pre-Processing</a:t>
            </a:r>
          </a:p>
        </p:txBody>
      </p:sp>
      <p:sp>
        <p:nvSpPr>
          <p:cNvPr name="TextBox 36" id="36"/>
          <p:cNvSpPr txBox="true"/>
          <p:nvPr/>
        </p:nvSpPr>
        <p:spPr>
          <a:xfrm rot="0">
            <a:off x="5263279" y="9799282"/>
            <a:ext cx="1509761"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960000">
                    <a:alpha val="69804"/>
                  </a:srgbClr>
                </a:solidFill>
                <a:latin typeface="Montserrat Bold"/>
              </a:rPr>
              <a:t>EDA</a:t>
            </a:r>
          </a:p>
        </p:txBody>
      </p:sp>
      <p:sp>
        <p:nvSpPr>
          <p:cNvPr name="TextBox 37" id="37"/>
          <p:cNvSpPr txBox="true"/>
          <p:nvPr/>
        </p:nvSpPr>
        <p:spPr>
          <a:xfrm rot="0">
            <a:off x="1171784" y="9763091"/>
            <a:ext cx="236894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Air Pollution and RH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41E20"/>
        </a:solidFill>
      </p:bgPr>
    </p:bg>
    <p:spTree>
      <p:nvGrpSpPr>
        <p:cNvPr id="1" name=""/>
        <p:cNvGrpSpPr/>
        <p:nvPr/>
      </p:nvGrpSpPr>
      <p:grpSpPr>
        <a:xfrm>
          <a:off x="0" y="0"/>
          <a:ext cx="0" cy="0"/>
          <a:chOff x="0" y="0"/>
          <a:chExt cx="0" cy="0"/>
        </a:xfrm>
      </p:grpSpPr>
      <p:grpSp>
        <p:nvGrpSpPr>
          <p:cNvPr name="Group 2" id="2"/>
          <p:cNvGrpSpPr/>
          <p:nvPr/>
        </p:nvGrpSpPr>
        <p:grpSpPr>
          <a:xfrm rot="0">
            <a:off x="-1095673" y="-1026553"/>
            <a:ext cx="7746157" cy="1672576"/>
            <a:chOff x="0" y="0"/>
            <a:chExt cx="2040140" cy="440514"/>
          </a:xfrm>
        </p:grpSpPr>
        <p:sp>
          <p:nvSpPr>
            <p:cNvPr name="Freeform 3" id="3"/>
            <p:cNvSpPr/>
            <p:nvPr/>
          </p:nvSpPr>
          <p:spPr>
            <a:xfrm flipH="false" flipV="false" rot="0">
              <a:off x="0" y="0"/>
              <a:ext cx="2034242" cy="440514"/>
            </a:xfrm>
            <a:custGeom>
              <a:avLst/>
              <a:gdLst/>
              <a:ahLst/>
              <a:cxnLst/>
              <a:rect r="r" b="b" t="t" l="l"/>
              <a:pathLst>
                <a:path h="440514" w="2034242">
                  <a:moveTo>
                    <a:pt x="1816951" y="0"/>
                  </a:moveTo>
                  <a:lnTo>
                    <a:pt x="19989" y="0"/>
                  </a:lnTo>
                  <a:cubicBezTo>
                    <a:pt x="8949" y="0"/>
                    <a:pt x="0" y="8949"/>
                    <a:pt x="0" y="19989"/>
                  </a:cubicBezTo>
                  <a:lnTo>
                    <a:pt x="0" y="420525"/>
                  </a:lnTo>
                  <a:cubicBezTo>
                    <a:pt x="0" y="431565"/>
                    <a:pt x="8949" y="440514"/>
                    <a:pt x="19989" y="440514"/>
                  </a:cubicBezTo>
                  <a:lnTo>
                    <a:pt x="1816951" y="440514"/>
                  </a:lnTo>
                  <a:cubicBezTo>
                    <a:pt x="1829693" y="440514"/>
                    <a:pt x="1841854" y="435187"/>
                    <a:pt x="1850494" y="425822"/>
                  </a:cubicBezTo>
                  <a:lnTo>
                    <a:pt x="2026586" y="234949"/>
                  </a:lnTo>
                  <a:cubicBezTo>
                    <a:pt x="2034242" y="226650"/>
                    <a:pt x="2034242" y="213864"/>
                    <a:pt x="2026586" y="205565"/>
                  </a:cubicBezTo>
                  <a:lnTo>
                    <a:pt x="1850494" y="14692"/>
                  </a:lnTo>
                  <a:cubicBezTo>
                    <a:pt x="1841854" y="5327"/>
                    <a:pt x="1829693" y="0"/>
                    <a:pt x="1816951" y="0"/>
                  </a:cubicBez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0" y="-38100"/>
              <a:ext cx="1925840" cy="478614"/>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70315" y="-798423"/>
            <a:ext cx="5735702" cy="1758772"/>
            <a:chOff x="0" y="0"/>
            <a:chExt cx="1510637" cy="463216"/>
          </a:xfrm>
        </p:grpSpPr>
        <p:sp>
          <p:nvSpPr>
            <p:cNvPr name="Freeform 6" id="6"/>
            <p:cNvSpPr/>
            <p:nvPr/>
          </p:nvSpPr>
          <p:spPr>
            <a:xfrm flipH="false" flipV="false" rot="0">
              <a:off x="0" y="0"/>
              <a:ext cx="1503020" cy="463216"/>
            </a:xfrm>
            <a:custGeom>
              <a:avLst/>
              <a:gdLst/>
              <a:ahLst/>
              <a:cxnLst/>
              <a:rect r="r" b="b" t="t" l="l"/>
              <a:pathLst>
                <a:path h="463216" w="1503020">
                  <a:moveTo>
                    <a:pt x="1280442" y="0"/>
                  </a:moveTo>
                  <a:lnTo>
                    <a:pt x="26996" y="0"/>
                  </a:lnTo>
                  <a:cubicBezTo>
                    <a:pt x="19836" y="0"/>
                    <a:pt x="12969" y="2844"/>
                    <a:pt x="7907" y="7907"/>
                  </a:cubicBezTo>
                  <a:cubicBezTo>
                    <a:pt x="2844" y="12969"/>
                    <a:pt x="0" y="19836"/>
                    <a:pt x="0" y="26996"/>
                  </a:cubicBezTo>
                  <a:lnTo>
                    <a:pt x="0" y="436220"/>
                  </a:lnTo>
                  <a:cubicBezTo>
                    <a:pt x="0" y="443380"/>
                    <a:pt x="2844" y="450246"/>
                    <a:pt x="7907" y="455309"/>
                  </a:cubicBezTo>
                  <a:cubicBezTo>
                    <a:pt x="12969" y="460371"/>
                    <a:pt x="19836" y="463216"/>
                    <a:pt x="26996" y="463216"/>
                  </a:cubicBezTo>
                  <a:lnTo>
                    <a:pt x="1280442" y="463216"/>
                  </a:lnTo>
                  <a:cubicBezTo>
                    <a:pt x="1297600" y="463216"/>
                    <a:pt x="1313925" y="455821"/>
                    <a:pt x="1325241" y="442923"/>
                  </a:cubicBezTo>
                  <a:lnTo>
                    <a:pt x="1492834" y="251900"/>
                  </a:lnTo>
                  <a:cubicBezTo>
                    <a:pt x="1503020" y="240290"/>
                    <a:pt x="1503020" y="222926"/>
                    <a:pt x="1492834" y="211315"/>
                  </a:cubicBezTo>
                  <a:lnTo>
                    <a:pt x="1325241" y="20293"/>
                  </a:lnTo>
                  <a:cubicBezTo>
                    <a:pt x="1313925" y="7395"/>
                    <a:pt x="1297600" y="0"/>
                    <a:pt x="1280442" y="0"/>
                  </a:cubicBezTo>
                  <a:close/>
                </a:path>
              </a:pathLst>
            </a:custGeom>
            <a:solidFill>
              <a:srgbClr val="FFFFFF"/>
            </a:solidFill>
          </p:spPr>
        </p:sp>
        <p:sp>
          <p:nvSpPr>
            <p:cNvPr name="TextBox 7" id="7"/>
            <p:cNvSpPr txBox="true"/>
            <p:nvPr/>
          </p:nvSpPr>
          <p:spPr>
            <a:xfrm>
              <a:off x="0" y="-38100"/>
              <a:ext cx="1396337" cy="501316"/>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70315" y="-798423"/>
            <a:ext cx="6280189" cy="1558747"/>
            <a:chOff x="0" y="0"/>
            <a:chExt cx="1654042" cy="410534"/>
          </a:xfrm>
        </p:grpSpPr>
        <p:sp>
          <p:nvSpPr>
            <p:cNvPr name="Freeform 9" id="9"/>
            <p:cNvSpPr/>
            <p:nvPr/>
          </p:nvSpPr>
          <p:spPr>
            <a:xfrm flipH="false" flipV="false" rot="0">
              <a:off x="0" y="0"/>
              <a:ext cx="1646304" cy="410534"/>
            </a:xfrm>
            <a:custGeom>
              <a:avLst/>
              <a:gdLst/>
              <a:ahLst/>
              <a:cxnLst/>
              <a:rect r="r" b="b" t="t" l="l"/>
              <a:pathLst>
                <a:path h="410534" w="1646304">
                  <a:moveTo>
                    <a:pt x="1426187" y="0"/>
                  </a:moveTo>
                  <a:lnTo>
                    <a:pt x="24655" y="0"/>
                  </a:lnTo>
                  <a:cubicBezTo>
                    <a:pt x="11038" y="0"/>
                    <a:pt x="0" y="11038"/>
                    <a:pt x="0" y="24655"/>
                  </a:cubicBezTo>
                  <a:lnTo>
                    <a:pt x="0" y="385879"/>
                  </a:lnTo>
                  <a:cubicBezTo>
                    <a:pt x="0" y="399496"/>
                    <a:pt x="11038" y="410534"/>
                    <a:pt x="24655" y="410534"/>
                  </a:cubicBezTo>
                  <a:lnTo>
                    <a:pt x="1426187" y="410534"/>
                  </a:lnTo>
                  <a:cubicBezTo>
                    <a:pt x="1441964" y="410534"/>
                    <a:pt x="1457087" y="404225"/>
                    <a:pt x="1468187" y="393012"/>
                  </a:cubicBezTo>
                  <a:lnTo>
                    <a:pt x="1636696" y="222789"/>
                  </a:lnTo>
                  <a:cubicBezTo>
                    <a:pt x="1646304" y="213083"/>
                    <a:pt x="1646304" y="197451"/>
                    <a:pt x="1636696" y="187745"/>
                  </a:cubicBezTo>
                  <a:lnTo>
                    <a:pt x="1468187" y="17522"/>
                  </a:lnTo>
                  <a:cubicBezTo>
                    <a:pt x="1457087" y="6309"/>
                    <a:pt x="1441964" y="0"/>
                    <a:pt x="1426187" y="0"/>
                  </a:cubicBezTo>
                  <a:close/>
                </a:path>
              </a:pathLst>
            </a:custGeom>
            <a:solidFill>
              <a:srgbClr val="960000"/>
            </a:solidFill>
          </p:spPr>
        </p:sp>
        <p:sp>
          <p:nvSpPr>
            <p:cNvPr name="TextBox 10" id="10"/>
            <p:cNvSpPr txBox="true"/>
            <p:nvPr/>
          </p:nvSpPr>
          <p:spPr>
            <a:xfrm>
              <a:off x="0" y="-38100"/>
              <a:ext cx="1539742" cy="448634"/>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372067" y="1481071"/>
            <a:ext cx="8771933" cy="7777229"/>
            <a:chOff x="0" y="0"/>
            <a:chExt cx="2069698" cy="1835002"/>
          </a:xfrm>
        </p:grpSpPr>
        <p:sp>
          <p:nvSpPr>
            <p:cNvPr name="Freeform 12" id="12"/>
            <p:cNvSpPr/>
            <p:nvPr/>
          </p:nvSpPr>
          <p:spPr>
            <a:xfrm flipH="false" flipV="false" rot="0">
              <a:off x="0" y="0"/>
              <a:ext cx="2069698" cy="1835002"/>
            </a:xfrm>
            <a:custGeom>
              <a:avLst/>
              <a:gdLst/>
              <a:ahLst/>
              <a:cxnLst/>
              <a:rect r="r" b="b" t="t" l="l"/>
              <a:pathLst>
                <a:path h="1835002" w="2069698">
                  <a:moveTo>
                    <a:pt x="0" y="0"/>
                  </a:moveTo>
                  <a:lnTo>
                    <a:pt x="2069698" y="0"/>
                  </a:lnTo>
                  <a:lnTo>
                    <a:pt x="2069698" y="1835002"/>
                  </a:lnTo>
                  <a:lnTo>
                    <a:pt x="0" y="1835002"/>
                  </a:lnTo>
                  <a:close/>
                </a:path>
              </a:pathLst>
            </a:custGeom>
            <a:solidFill>
              <a:srgbClr val="000000">
                <a:alpha val="0"/>
              </a:srgbClr>
            </a:solidFill>
            <a:ln w="47625" cap="sq">
              <a:solidFill>
                <a:srgbClr val="5E17EB"/>
              </a:solidFill>
              <a:prstDash val="dash"/>
              <a:miter/>
            </a:ln>
          </p:spPr>
        </p:sp>
        <p:sp>
          <p:nvSpPr>
            <p:cNvPr name="TextBox 13" id="13"/>
            <p:cNvSpPr txBox="true"/>
            <p:nvPr/>
          </p:nvSpPr>
          <p:spPr>
            <a:xfrm>
              <a:off x="0" y="-38100"/>
              <a:ext cx="2069698" cy="1873102"/>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4" id="14"/>
          <p:cNvGrpSpPr/>
          <p:nvPr/>
        </p:nvGrpSpPr>
        <p:grpSpPr>
          <a:xfrm rot="0">
            <a:off x="741369" y="1307853"/>
            <a:ext cx="5450001" cy="447004"/>
            <a:chOff x="0" y="0"/>
            <a:chExt cx="1285903" cy="105469"/>
          </a:xfrm>
        </p:grpSpPr>
        <p:sp>
          <p:nvSpPr>
            <p:cNvPr name="Freeform 15" id="15"/>
            <p:cNvSpPr/>
            <p:nvPr/>
          </p:nvSpPr>
          <p:spPr>
            <a:xfrm flipH="false" flipV="false" rot="0">
              <a:off x="0" y="0"/>
              <a:ext cx="1285903" cy="105469"/>
            </a:xfrm>
            <a:custGeom>
              <a:avLst/>
              <a:gdLst/>
              <a:ahLst/>
              <a:cxnLst/>
              <a:rect r="r" b="b" t="t" l="l"/>
              <a:pathLst>
                <a:path h="105469" w="1285903">
                  <a:moveTo>
                    <a:pt x="21308" y="0"/>
                  </a:moveTo>
                  <a:lnTo>
                    <a:pt x="1264595" y="0"/>
                  </a:lnTo>
                  <a:cubicBezTo>
                    <a:pt x="1276363" y="0"/>
                    <a:pt x="1285903" y="9540"/>
                    <a:pt x="1285903" y="21308"/>
                  </a:cubicBezTo>
                  <a:lnTo>
                    <a:pt x="1285903" y="84161"/>
                  </a:lnTo>
                  <a:cubicBezTo>
                    <a:pt x="1285903" y="95929"/>
                    <a:pt x="1276363" y="105469"/>
                    <a:pt x="1264595" y="105469"/>
                  </a:cubicBezTo>
                  <a:lnTo>
                    <a:pt x="21308" y="105469"/>
                  </a:lnTo>
                  <a:cubicBezTo>
                    <a:pt x="9540" y="105469"/>
                    <a:pt x="0" y="95929"/>
                    <a:pt x="0" y="84161"/>
                  </a:cubicBezTo>
                  <a:lnTo>
                    <a:pt x="0" y="21308"/>
                  </a:lnTo>
                  <a:cubicBezTo>
                    <a:pt x="0" y="9540"/>
                    <a:pt x="9540" y="0"/>
                    <a:pt x="21308" y="0"/>
                  </a:cubicBezTo>
                  <a:close/>
                </a:path>
              </a:pathLst>
            </a:custGeom>
            <a:solidFill>
              <a:srgbClr val="960000"/>
            </a:solidFill>
          </p:spPr>
        </p:sp>
        <p:sp>
          <p:nvSpPr>
            <p:cNvPr name="TextBox 16" id="16"/>
            <p:cNvSpPr txBox="true"/>
            <p:nvPr/>
          </p:nvSpPr>
          <p:spPr>
            <a:xfrm>
              <a:off x="0" y="-47625"/>
              <a:ext cx="1285903" cy="153094"/>
            </a:xfrm>
            <a:prstGeom prst="rect">
              <a:avLst/>
            </a:prstGeom>
          </p:spPr>
          <p:txBody>
            <a:bodyPr anchor="ctr" rtlCol="false" tIns="50800" lIns="50800" bIns="50800" rIns="50800"/>
            <a:lstStyle/>
            <a:p>
              <a:pPr algn="ctr">
                <a:lnSpc>
                  <a:spcPts val="3263"/>
                </a:lnSpc>
              </a:pPr>
            </a:p>
          </p:txBody>
        </p:sp>
      </p:grpSp>
      <p:sp>
        <p:nvSpPr>
          <p:cNvPr name="Freeform 17" id="17"/>
          <p:cNvSpPr/>
          <p:nvPr/>
        </p:nvSpPr>
        <p:spPr>
          <a:xfrm flipH="false" flipV="false" rot="0">
            <a:off x="16938929" y="0"/>
            <a:ext cx="1307853" cy="1307853"/>
          </a:xfrm>
          <a:custGeom>
            <a:avLst/>
            <a:gdLst/>
            <a:ahLst/>
            <a:cxnLst/>
            <a:rect r="r" b="b" t="t" l="l"/>
            <a:pathLst>
              <a:path h="1307853" w="1307853">
                <a:moveTo>
                  <a:pt x="0" y="0"/>
                </a:moveTo>
                <a:lnTo>
                  <a:pt x="1307854" y="0"/>
                </a:lnTo>
                <a:lnTo>
                  <a:pt x="1307854" y="1307853"/>
                </a:lnTo>
                <a:lnTo>
                  <a:pt x="0" y="1307853"/>
                </a:lnTo>
                <a:lnTo>
                  <a:pt x="0" y="0"/>
                </a:lnTo>
                <a:close/>
              </a:path>
            </a:pathLst>
          </a:custGeom>
          <a:blipFill>
            <a:blip r:embed="rId2"/>
            <a:stretch>
              <a:fillRect l="0" t="0" r="0" b="0"/>
            </a:stretch>
          </a:blipFill>
        </p:spPr>
      </p:sp>
      <p:sp>
        <p:nvSpPr>
          <p:cNvPr name="TextBox 18" id="18"/>
          <p:cNvSpPr txBox="true"/>
          <p:nvPr/>
        </p:nvSpPr>
        <p:spPr>
          <a:xfrm rot="0">
            <a:off x="543190" y="3283969"/>
            <a:ext cx="8418785" cy="139700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The column ‘PT08.S2(NMHC)’ has been removed as the feature has a correlation value of ‘1.00’ with the column ‘C6H6(GT)’, so we need only one column to fit the model. The above mentioned correlation value is acquired from EDA.  </a:t>
            </a:r>
          </a:p>
        </p:txBody>
      </p:sp>
      <p:sp>
        <p:nvSpPr>
          <p:cNvPr name="TextBox 19" id="19"/>
          <p:cNvSpPr txBox="true"/>
          <p:nvPr/>
        </p:nvSpPr>
        <p:spPr>
          <a:xfrm rot="0">
            <a:off x="372067" y="143779"/>
            <a:ext cx="3754834" cy="396119"/>
          </a:xfrm>
          <a:prstGeom prst="rect">
            <a:avLst/>
          </a:prstGeom>
        </p:spPr>
        <p:txBody>
          <a:bodyPr anchor="t" rtlCol="false" tIns="0" lIns="0" bIns="0" rIns="0">
            <a:spAutoFit/>
          </a:bodyPr>
          <a:lstStyle/>
          <a:p>
            <a:pPr>
              <a:lnSpc>
                <a:spcPts val="3366"/>
              </a:lnSpc>
            </a:pPr>
            <a:r>
              <a:rPr lang="en-US" sz="2404">
                <a:solidFill>
                  <a:srgbClr val="FFFFFF"/>
                </a:solidFill>
                <a:latin typeface="Montserrat Bold"/>
              </a:rPr>
              <a:t>DATA PREPROCESSING</a:t>
            </a:r>
          </a:p>
        </p:txBody>
      </p:sp>
      <p:sp>
        <p:nvSpPr>
          <p:cNvPr name="TextBox 20" id="20"/>
          <p:cNvSpPr txBox="true"/>
          <p:nvPr/>
        </p:nvSpPr>
        <p:spPr>
          <a:xfrm rot="0">
            <a:off x="1698825" y="1288179"/>
            <a:ext cx="3535090" cy="438728"/>
          </a:xfrm>
          <a:prstGeom prst="rect">
            <a:avLst/>
          </a:prstGeom>
        </p:spPr>
        <p:txBody>
          <a:bodyPr anchor="t" rtlCol="false" tIns="0" lIns="0" bIns="0" rIns="0">
            <a:spAutoFit/>
          </a:bodyPr>
          <a:lstStyle/>
          <a:p>
            <a:pPr algn="ctr">
              <a:lnSpc>
                <a:spcPts val="3642"/>
              </a:lnSpc>
              <a:spcBef>
                <a:spcPct val="0"/>
              </a:spcBef>
            </a:pPr>
            <a:r>
              <a:rPr lang="en-US" sz="2601">
                <a:solidFill>
                  <a:srgbClr val="FCFDFD"/>
                </a:solidFill>
                <a:latin typeface="Montserrat Bold"/>
              </a:rPr>
              <a:t>Removal of columns</a:t>
            </a:r>
          </a:p>
        </p:txBody>
      </p:sp>
      <p:sp>
        <p:nvSpPr>
          <p:cNvPr name="TextBox 21" id="21"/>
          <p:cNvSpPr txBox="true"/>
          <p:nvPr/>
        </p:nvSpPr>
        <p:spPr>
          <a:xfrm rot="0">
            <a:off x="543190" y="2144144"/>
            <a:ext cx="8435708" cy="10445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The column ‘NMHC(GT)’  has been removed as the column has  7086 missing values and the removal of the column is beneficial for better fitting the model. </a:t>
            </a:r>
          </a:p>
        </p:txBody>
      </p:sp>
      <p:sp>
        <p:nvSpPr>
          <p:cNvPr name="TextBox 22" id="22"/>
          <p:cNvSpPr txBox="true"/>
          <p:nvPr/>
        </p:nvSpPr>
        <p:spPr>
          <a:xfrm rot="0">
            <a:off x="469316" y="4776219"/>
            <a:ext cx="8418785" cy="21018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The columns 'Date' and 'Time' were dropped as they represent timestamp information (DD/MM/YYYY and HH.MM.SS) that may not directly contribute to predicting relative humidity levels. Instead, time-related patterns and trends can be captured using additional features derived from these timestamps during feature engineering.</a:t>
            </a:r>
          </a:p>
        </p:txBody>
      </p:sp>
      <p:sp>
        <p:nvSpPr>
          <p:cNvPr name="TextBox 23" id="23"/>
          <p:cNvSpPr txBox="true"/>
          <p:nvPr/>
        </p:nvSpPr>
        <p:spPr>
          <a:xfrm rot="0">
            <a:off x="543190" y="7139479"/>
            <a:ext cx="8435708" cy="174942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The 'ID' column was dropped as it serves as a unique identifier for each data point and does not provide any predictive value for relative humidity classification. Including such identifiers as features may introduce noise and unnecessary complexity to the model.</a:t>
            </a:r>
          </a:p>
        </p:txBody>
      </p:sp>
      <p:grpSp>
        <p:nvGrpSpPr>
          <p:cNvPr name="Group 24" id="24"/>
          <p:cNvGrpSpPr/>
          <p:nvPr/>
        </p:nvGrpSpPr>
        <p:grpSpPr>
          <a:xfrm rot="0">
            <a:off x="9540418" y="1536030"/>
            <a:ext cx="8052438" cy="1621205"/>
            <a:chOff x="0" y="0"/>
            <a:chExt cx="2120807" cy="426984"/>
          </a:xfrm>
        </p:grpSpPr>
        <p:sp>
          <p:nvSpPr>
            <p:cNvPr name="Freeform 25" id="25"/>
            <p:cNvSpPr/>
            <p:nvPr/>
          </p:nvSpPr>
          <p:spPr>
            <a:xfrm flipH="false" flipV="false" rot="0">
              <a:off x="0" y="0"/>
              <a:ext cx="2120807" cy="426984"/>
            </a:xfrm>
            <a:custGeom>
              <a:avLst/>
              <a:gdLst/>
              <a:ahLst/>
              <a:cxnLst/>
              <a:rect r="r" b="b" t="t" l="l"/>
              <a:pathLst>
                <a:path h="426984" w="2120807">
                  <a:moveTo>
                    <a:pt x="0" y="0"/>
                  </a:moveTo>
                  <a:lnTo>
                    <a:pt x="2120807" y="0"/>
                  </a:lnTo>
                  <a:lnTo>
                    <a:pt x="2120807" y="426984"/>
                  </a:lnTo>
                  <a:lnTo>
                    <a:pt x="0" y="426984"/>
                  </a:lnTo>
                  <a:close/>
                </a:path>
              </a:pathLst>
            </a:custGeom>
            <a:solidFill>
              <a:srgbClr val="000000">
                <a:alpha val="0"/>
              </a:srgbClr>
            </a:solidFill>
            <a:ln w="47625" cap="sq">
              <a:solidFill>
                <a:srgbClr val="5E17EB"/>
              </a:solidFill>
              <a:prstDash val="dash"/>
              <a:miter/>
            </a:ln>
          </p:spPr>
        </p:sp>
        <p:sp>
          <p:nvSpPr>
            <p:cNvPr name="TextBox 26" id="26"/>
            <p:cNvSpPr txBox="true"/>
            <p:nvPr/>
          </p:nvSpPr>
          <p:spPr>
            <a:xfrm>
              <a:off x="0" y="-38100"/>
              <a:ext cx="2120807" cy="465084"/>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27" id="27"/>
          <p:cNvGrpSpPr/>
          <p:nvPr/>
        </p:nvGrpSpPr>
        <p:grpSpPr>
          <a:xfrm rot="0">
            <a:off x="12422652" y="1335804"/>
            <a:ext cx="4882414" cy="400451"/>
            <a:chOff x="0" y="0"/>
            <a:chExt cx="1285903" cy="105469"/>
          </a:xfrm>
        </p:grpSpPr>
        <p:sp>
          <p:nvSpPr>
            <p:cNvPr name="Freeform 28" id="28"/>
            <p:cNvSpPr/>
            <p:nvPr/>
          </p:nvSpPr>
          <p:spPr>
            <a:xfrm flipH="false" flipV="false" rot="0">
              <a:off x="0" y="0"/>
              <a:ext cx="1285903" cy="105469"/>
            </a:xfrm>
            <a:custGeom>
              <a:avLst/>
              <a:gdLst/>
              <a:ahLst/>
              <a:cxnLst/>
              <a:rect r="r" b="b" t="t" l="l"/>
              <a:pathLst>
                <a:path h="105469" w="1285903">
                  <a:moveTo>
                    <a:pt x="23785" y="0"/>
                  </a:moveTo>
                  <a:lnTo>
                    <a:pt x="1262118" y="0"/>
                  </a:lnTo>
                  <a:cubicBezTo>
                    <a:pt x="1268426" y="0"/>
                    <a:pt x="1274476" y="2506"/>
                    <a:pt x="1278937" y="6966"/>
                  </a:cubicBezTo>
                  <a:cubicBezTo>
                    <a:pt x="1283397" y="11427"/>
                    <a:pt x="1285903" y="17477"/>
                    <a:pt x="1285903" y="23785"/>
                  </a:cubicBezTo>
                  <a:lnTo>
                    <a:pt x="1285903" y="81684"/>
                  </a:lnTo>
                  <a:cubicBezTo>
                    <a:pt x="1285903" y="87992"/>
                    <a:pt x="1283397" y="94042"/>
                    <a:pt x="1278937" y="98502"/>
                  </a:cubicBezTo>
                  <a:cubicBezTo>
                    <a:pt x="1274476" y="102963"/>
                    <a:pt x="1268426" y="105469"/>
                    <a:pt x="1262118" y="105469"/>
                  </a:cubicBezTo>
                  <a:lnTo>
                    <a:pt x="23785" y="105469"/>
                  </a:lnTo>
                  <a:cubicBezTo>
                    <a:pt x="17477" y="105469"/>
                    <a:pt x="11427" y="102963"/>
                    <a:pt x="6966" y="98502"/>
                  </a:cubicBezTo>
                  <a:cubicBezTo>
                    <a:pt x="2506" y="94042"/>
                    <a:pt x="0" y="87992"/>
                    <a:pt x="0" y="81684"/>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29" id="29"/>
            <p:cNvSpPr txBox="true"/>
            <p:nvPr/>
          </p:nvSpPr>
          <p:spPr>
            <a:xfrm>
              <a:off x="0" y="-47625"/>
              <a:ext cx="1285903" cy="153094"/>
            </a:xfrm>
            <a:prstGeom prst="rect">
              <a:avLst/>
            </a:prstGeom>
          </p:spPr>
          <p:txBody>
            <a:bodyPr anchor="ctr" rtlCol="false" tIns="50800" lIns="50800" bIns="50800" rIns="50800"/>
            <a:lstStyle/>
            <a:p>
              <a:pPr algn="ctr">
                <a:lnSpc>
                  <a:spcPts val="3263"/>
                </a:lnSpc>
              </a:pPr>
            </a:p>
          </p:txBody>
        </p:sp>
      </p:grpSp>
      <p:sp>
        <p:nvSpPr>
          <p:cNvPr name="TextBox 30" id="30"/>
          <p:cNvSpPr txBox="true"/>
          <p:nvPr/>
        </p:nvSpPr>
        <p:spPr>
          <a:xfrm rot="0">
            <a:off x="13253534" y="1316717"/>
            <a:ext cx="2906051"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Label Encoding</a:t>
            </a:r>
          </a:p>
        </p:txBody>
      </p:sp>
      <p:sp>
        <p:nvSpPr>
          <p:cNvPr name="TextBox 31" id="31"/>
          <p:cNvSpPr txBox="true"/>
          <p:nvPr/>
        </p:nvSpPr>
        <p:spPr>
          <a:xfrm rot="0">
            <a:off x="9763050" y="1895761"/>
            <a:ext cx="7557177" cy="1035050"/>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FFFFFF"/>
                </a:solidFill>
                <a:latin typeface="Montserrat"/>
              </a:rPr>
              <a:t>The RH categories ('Dry', 'Ideal', 'Slightly Elevated', 'Elevated', 'High') were encoded into numerical values for model training.</a:t>
            </a:r>
          </a:p>
        </p:txBody>
      </p:sp>
      <p:grpSp>
        <p:nvGrpSpPr>
          <p:cNvPr name="Group 32" id="32"/>
          <p:cNvGrpSpPr/>
          <p:nvPr/>
        </p:nvGrpSpPr>
        <p:grpSpPr>
          <a:xfrm rot="0">
            <a:off x="9515420" y="3586060"/>
            <a:ext cx="8052438" cy="3429098"/>
            <a:chOff x="0" y="0"/>
            <a:chExt cx="2120807" cy="903137"/>
          </a:xfrm>
        </p:grpSpPr>
        <p:sp>
          <p:nvSpPr>
            <p:cNvPr name="Freeform 33" id="33"/>
            <p:cNvSpPr/>
            <p:nvPr/>
          </p:nvSpPr>
          <p:spPr>
            <a:xfrm flipH="false" flipV="false" rot="0">
              <a:off x="0" y="0"/>
              <a:ext cx="2120807" cy="903137"/>
            </a:xfrm>
            <a:custGeom>
              <a:avLst/>
              <a:gdLst/>
              <a:ahLst/>
              <a:cxnLst/>
              <a:rect r="r" b="b" t="t" l="l"/>
              <a:pathLst>
                <a:path h="903137" w="2120807">
                  <a:moveTo>
                    <a:pt x="0" y="0"/>
                  </a:moveTo>
                  <a:lnTo>
                    <a:pt x="2120807" y="0"/>
                  </a:lnTo>
                  <a:lnTo>
                    <a:pt x="2120807" y="903137"/>
                  </a:lnTo>
                  <a:lnTo>
                    <a:pt x="0" y="903137"/>
                  </a:lnTo>
                  <a:close/>
                </a:path>
              </a:pathLst>
            </a:custGeom>
            <a:solidFill>
              <a:srgbClr val="000000">
                <a:alpha val="0"/>
              </a:srgbClr>
            </a:solidFill>
            <a:ln w="47625" cap="sq">
              <a:solidFill>
                <a:srgbClr val="5E17EB"/>
              </a:solidFill>
              <a:prstDash val="dash"/>
              <a:miter/>
            </a:ln>
          </p:spPr>
        </p:sp>
        <p:sp>
          <p:nvSpPr>
            <p:cNvPr name="TextBox 34" id="34"/>
            <p:cNvSpPr txBox="true"/>
            <p:nvPr/>
          </p:nvSpPr>
          <p:spPr>
            <a:xfrm>
              <a:off x="0" y="-38100"/>
              <a:ext cx="2120807" cy="941237"/>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35" id="35"/>
          <p:cNvGrpSpPr/>
          <p:nvPr/>
        </p:nvGrpSpPr>
        <p:grpSpPr>
          <a:xfrm rot="0">
            <a:off x="12397654" y="3385835"/>
            <a:ext cx="4882414" cy="400451"/>
            <a:chOff x="0" y="0"/>
            <a:chExt cx="1285903" cy="105469"/>
          </a:xfrm>
        </p:grpSpPr>
        <p:sp>
          <p:nvSpPr>
            <p:cNvPr name="Freeform 36" id="36"/>
            <p:cNvSpPr/>
            <p:nvPr/>
          </p:nvSpPr>
          <p:spPr>
            <a:xfrm flipH="false" flipV="false" rot="0">
              <a:off x="0" y="0"/>
              <a:ext cx="1285903" cy="105469"/>
            </a:xfrm>
            <a:custGeom>
              <a:avLst/>
              <a:gdLst/>
              <a:ahLst/>
              <a:cxnLst/>
              <a:rect r="r" b="b" t="t" l="l"/>
              <a:pathLst>
                <a:path h="105469" w="1285903">
                  <a:moveTo>
                    <a:pt x="23785" y="0"/>
                  </a:moveTo>
                  <a:lnTo>
                    <a:pt x="1262118" y="0"/>
                  </a:lnTo>
                  <a:cubicBezTo>
                    <a:pt x="1268426" y="0"/>
                    <a:pt x="1274476" y="2506"/>
                    <a:pt x="1278937" y="6966"/>
                  </a:cubicBezTo>
                  <a:cubicBezTo>
                    <a:pt x="1283397" y="11427"/>
                    <a:pt x="1285903" y="17477"/>
                    <a:pt x="1285903" y="23785"/>
                  </a:cubicBezTo>
                  <a:lnTo>
                    <a:pt x="1285903" y="81684"/>
                  </a:lnTo>
                  <a:cubicBezTo>
                    <a:pt x="1285903" y="87992"/>
                    <a:pt x="1283397" y="94042"/>
                    <a:pt x="1278937" y="98502"/>
                  </a:cubicBezTo>
                  <a:cubicBezTo>
                    <a:pt x="1274476" y="102963"/>
                    <a:pt x="1268426" y="105469"/>
                    <a:pt x="1262118" y="105469"/>
                  </a:cubicBezTo>
                  <a:lnTo>
                    <a:pt x="23785" y="105469"/>
                  </a:lnTo>
                  <a:cubicBezTo>
                    <a:pt x="17477" y="105469"/>
                    <a:pt x="11427" y="102963"/>
                    <a:pt x="6966" y="98502"/>
                  </a:cubicBezTo>
                  <a:cubicBezTo>
                    <a:pt x="2506" y="94042"/>
                    <a:pt x="0" y="87992"/>
                    <a:pt x="0" y="81684"/>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37" id="37"/>
            <p:cNvSpPr txBox="true"/>
            <p:nvPr/>
          </p:nvSpPr>
          <p:spPr>
            <a:xfrm>
              <a:off x="0" y="-47625"/>
              <a:ext cx="1285903" cy="153094"/>
            </a:xfrm>
            <a:prstGeom prst="rect">
              <a:avLst/>
            </a:prstGeom>
          </p:spPr>
          <p:txBody>
            <a:bodyPr anchor="ctr" rtlCol="false" tIns="50800" lIns="50800" bIns="50800" rIns="50800"/>
            <a:lstStyle/>
            <a:p>
              <a:pPr algn="ctr">
                <a:lnSpc>
                  <a:spcPts val="3263"/>
                </a:lnSpc>
              </a:pPr>
            </a:p>
          </p:txBody>
        </p:sp>
      </p:grpSp>
      <p:sp>
        <p:nvSpPr>
          <p:cNvPr name="TextBox 38" id="38"/>
          <p:cNvSpPr txBox="true"/>
          <p:nvPr/>
        </p:nvSpPr>
        <p:spPr>
          <a:xfrm rot="0">
            <a:off x="13135270" y="3366747"/>
            <a:ext cx="3092582"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Removal of rows</a:t>
            </a:r>
          </a:p>
        </p:txBody>
      </p:sp>
      <p:sp>
        <p:nvSpPr>
          <p:cNvPr name="TextBox 39" id="39"/>
          <p:cNvSpPr txBox="true"/>
          <p:nvPr/>
        </p:nvSpPr>
        <p:spPr>
          <a:xfrm rot="0">
            <a:off x="9738052" y="3945791"/>
            <a:ext cx="7557177" cy="2804795"/>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FFFFFF"/>
                </a:solidFill>
                <a:latin typeface="Montserrat"/>
              </a:rPr>
              <a:t>289 rows had missing values for AH. After getting a closer look we can also notice that in those rows other 4 columns also have missing values, so these rows aren’t suitable for KNN imputation. On the other hand, due to the number of total rows(8000) being much higher than 289 and due to the fact these rows have a lot of missing values, we safely removed these rows for better fitting of the curves.</a:t>
            </a:r>
          </a:p>
        </p:txBody>
      </p:sp>
      <p:grpSp>
        <p:nvGrpSpPr>
          <p:cNvPr name="Group 40" id="40"/>
          <p:cNvGrpSpPr/>
          <p:nvPr/>
        </p:nvGrpSpPr>
        <p:grpSpPr>
          <a:xfrm rot="0">
            <a:off x="9515420" y="7503474"/>
            <a:ext cx="8052438" cy="1754826"/>
            <a:chOff x="0" y="0"/>
            <a:chExt cx="2120807" cy="462176"/>
          </a:xfrm>
        </p:grpSpPr>
        <p:sp>
          <p:nvSpPr>
            <p:cNvPr name="Freeform 41" id="41"/>
            <p:cNvSpPr/>
            <p:nvPr/>
          </p:nvSpPr>
          <p:spPr>
            <a:xfrm flipH="false" flipV="false" rot="0">
              <a:off x="0" y="0"/>
              <a:ext cx="2120807" cy="462176"/>
            </a:xfrm>
            <a:custGeom>
              <a:avLst/>
              <a:gdLst/>
              <a:ahLst/>
              <a:cxnLst/>
              <a:rect r="r" b="b" t="t" l="l"/>
              <a:pathLst>
                <a:path h="462176" w="2120807">
                  <a:moveTo>
                    <a:pt x="0" y="0"/>
                  </a:moveTo>
                  <a:lnTo>
                    <a:pt x="2120807" y="0"/>
                  </a:lnTo>
                  <a:lnTo>
                    <a:pt x="2120807" y="462176"/>
                  </a:lnTo>
                  <a:lnTo>
                    <a:pt x="0" y="462176"/>
                  </a:lnTo>
                  <a:close/>
                </a:path>
              </a:pathLst>
            </a:custGeom>
            <a:solidFill>
              <a:srgbClr val="000000">
                <a:alpha val="0"/>
              </a:srgbClr>
            </a:solidFill>
            <a:ln w="47625" cap="sq">
              <a:solidFill>
                <a:srgbClr val="5E17EB"/>
              </a:solidFill>
              <a:prstDash val="dash"/>
              <a:miter/>
            </a:ln>
          </p:spPr>
        </p:sp>
        <p:sp>
          <p:nvSpPr>
            <p:cNvPr name="TextBox 42" id="42"/>
            <p:cNvSpPr txBox="true"/>
            <p:nvPr/>
          </p:nvSpPr>
          <p:spPr>
            <a:xfrm>
              <a:off x="0" y="-38100"/>
              <a:ext cx="2120807" cy="500276"/>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43" id="43"/>
          <p:cNvGrpSpPr/>
          <p:nvPr/>
        </p:nvGrpSpPr>
        <p:grpSpPr>
          <a:xfrm rot="0">
            <a:off x="12397654" y="7303248"/>
            <a:ext cx="4882414" cy="400451"/>
            <a:chOff x="0" y="0"/>
            <a:chExt cx="1285903" cy="105469"/>
          </a:xfrm>
        </p:grpSpPr>
        <p:sp>
          <p:nvSpPr>
            <p:cNvPr name="Freeform 44" id="44"/>
            <p:cNvSpPr/>
            <p:nvPr/>
          </p:nvSpPr>
          <p:spPr>
            <a:xfrm flipH="false" flipV="false" rot="0">
              <a:off x="0" y="0"/>
              <a:ext cx="1285903" cy="105469"/>
            </a:xfrm>
            <a:custGeom>
              <a:avLst/>
              <a:gdLst/>
              <a:ahLst/>
              <a:cxnLst/>
              <a:rect r="r" b="b" t="t" l="l"/>
              <a:pathLst>
                <a:path h="105469" w="1285903">
                  <a:moveTo>
                    <a:pt x="23785" y="0"/>
                  </a:moveTo>
                  <a:lnTo>
                    <a:pt x="1262118" y="0"/>
                  </a:lnTo>
                  <a:cubicBezTo>
                    <a:pt x="1268426" y="0"/>
                    <a:pt x="1274476" y="2506"/>
                    <a:pt x="1278937" y="6966"/>
                  </a:cubicBezTo>
                  <a:cubicBezTo>
                    <a:pt x="1283397" y="11427"/>
                    <a:pt x="1285903" y="17477"/>
                    <a:pt x="1285903" y="23785"/>
                  </a:cubicBezTo>
                  <a:lnTo>
                    <a:pt x="1285903" y="81684"/>
                  </a:lnTo>
                  <a:cubicBezTo>
                    <a:pt x="1285903" y="87992"/>
                    <a:pt x="1283397" y="94042"/>
                    <a:pt x="1278937" y="98502"/>
                  </a:cubicBezTo>
                  <a:cubicBezTo>
                    <a:pt x="1274476" y="102963"/>
                    <a:pt x="1268426" y="105469"/>
                    <a:pt x="1262118" y="105469"/>
                  </a:cubicBezTo>
                  <a:lnTo>
                    <a:pt x="23785" y="105469"/>
                  </a:lnTo>
                  <a:cubicBezTo>
                    <a:pt x="17477" y="105469"/>
                    <a:pt x="11427" y="102963"/>
                    <a:pt x="6966" y="98502"/>
                  </a:cubicBezTo>
                  <a:cubicBezTo>
                    <a:pt x="2506" y="94042"/>
                    <a:pt x="0" y="87992"/>
                    <a:pt x="0" y="81684"/>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45" id="45"/>
            <p:cNvSpPr txBox="true"/>
            <p:nvPr/>
          </p:nvSpPr>
          <p:spPr>
            <a:xfrm>
              <a:off x="0" y="-47625"/>
              <a:ext cx="1285903" cy="153094"/>
            </a:xfrm>
            <a:prstGeom prst="rect">
              <a:avLst/>
            </a:prstGeom>
          </p:spPr>
          <p:txBody>
            <a:bodyPr anchor="ctr" rtlCol="false" tIns="50800" lIns="50800" bIns="50800" rIns="50800"/>
            <a:lstStyle/>
            <a:p>
              <a:pPr algn="ctr">
                <a:lnSpc>
                  <a:spcPts val="3263"/>
                </a:lnSpc>
              </a:pPr>
            </a:p>
          </p:txBody>
        </p:sp>
      </p:grpSp>
      <p:sp>
        <p:nvSpPr>
          <p:cNvPr name="TextBox 46" id="46"/>
          <p:cNvSpPr txBox="true"/>
          <p:nvPr/>
        </p:nvSpPr>
        <p:spPr>
          <a:xfrm rot="0">
            <a:off x="13558325" y="7284161"/>
            <a:ext cx="2246471"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Imputation</a:t>
            </a:r>
          </a:p>
        </p:txBody>
      </p:sp>
      <p:sp>
        <p:nvSpPr>
          <p:cNvPr name="TextBox 47" id="47"/>
          <p:cNvSpPr txBox="true"/>
          <p:nvPr/>
        </p:nvSpPr>
        <p:spPr>
          <a:xfrm rot="0">
            <a:off x="9738052" y="7732275"/>
            <a:ext cx="7557177" cy="1395095"/>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FFFFFF"/>
                </a:solidFill>
                <a:latin typeface="Montserrat"/>
              </a:rPr>
              <a:t>As the columns ‘CO(GT)’,  ‘NOx(GT)’, and ‘NO2(GT)’ have almost 1600 missing values, and the total number of rows is 8000 </a:t>
            </a:r>
            <a:r>
              <a:rPr lang="en-US" sz="1999">
                <a:solidFill>
                  <a:srgbClr val="FFFFFF"/>
                </a:solidFill>
                <a:latin typeface="Montserrat Bold"/>
              </a:rPr>
              <a:t>KNN</a:t>
            </a:r>
            <a:r>
              <a:rPr lang="en-US" sz="1999">
                <a:solidFill>
                  <a:srgbClr val="FFFFFF"/>
                </a:solidFill>
                <a:latin typeface="Montserrat"/>
              </a:rPr>
              <a:t> imputation is used to impute the missing values.</a:t>
            </a:r>
          </a:p>
        </p:txBody>
      </p:sp>
      <p:grpSp>
        <p:nvGrpSpPr>
          <p:cNvPr name="Group 48" id="48"/>
          <p:cNvGrpSpPr/>
          <p:nvPr/>
        </p:nvGrpSpPr>
        <p:grpSpPr>
          <a:xfrm rot="0">
            <a:off x="-470581" y="9728420"/>
            <a:ext cx="18717364" cy="1816577"/>
            <a:chOff x="0" y="0"/>
            <a:chExt cx="4229997" cy="410534"/>
          </a:xfrm>
        </p:grpSpPr>
        <p:sp>
          <p:nvSpPr>
            <p:cNvPr name="Freeform 49" id="49"/>
            <p:cNvSpPr/>
            <p:nvPr/>
          </p:nvSpPr>
          <p:spPr>
            <a:xfrm flipH="false" flipV="false" rot="0">
              <a:off x="0" y="0"/>
              <a:ext cx="4227401" cy="410534"/>
            </a:xfrm>
            <a:custGeom>
              <a:avLst/>
              <a:gdLst/>
              <a:ahLst/>
              <a:cxnLst/>
              <a:rect r="r" b="b" t="t" l="l"/>
              <a:pathLst>
                <a:path h="410534" w="4227401">
                  <a:moveTo>
                    <a:pt x="4018525" y="0"/>
                  </a:moveTo>
                  <a:lnTo>
                    <a:pt x="8272" y="0"/>
                  </a:lnTo>
                  <a:cubicBezTo>
                    <a:pt x="6078" y="0"/>
                    <a:pt x="3974" y="872"/>
                    <a:pt x="2423" y="2423"/>
                  </a:cubicBezTo>
                  <a:cubicBezTo>
                    <a:pt x="872" y="3974"/>
                    <a:pt x="0" y="6078"/>
                    <a:pt x="0" y="8272"/>
                  </a:cubicBezTo>
                  <a:lnTo>
                    <a:pt x="0" y="402262"/>
                  </a:lnTo>
                  <a:cubicBezTo>
                    <a:pt x="0" y="404456"/>
                    <a:pt x="872" y="406560"/>
                    <a:pt x="2423" y="408111"/>
                  </a:cubicBezTo>
                  <a:cubicBezTo>
                    <a:pt x="3974" y="409663"/>
                    <a:pt x="6078" y="410534"/>
                    <a:pt x="8272" y="410534"/>
                  </a:cubicBezTo>
                  <a:lnTo>
                    <a:pt x="4018525" y="410534"/>
                  </a:lnTo>
                  <a:cubicBezTo>
                    <a:pt x="4023819" y="410534"/>
                    <a:pt x="4028893" y="408417"/>
                    <a:pt x="4032617" y="404655"/>
                  </a:cubicBezTo>
                  <a:lnTo>
                    <a:pt x="4224177" y="211146"/>
                  </a:lnTo>
                  <a:cubicBezTo>
                    <a:pt x="4227401" y="207890"/>
                    <a:pt x="4227401" y="202644"/>
                    <a:pt x="4224177" y="199388"/>
                  </a:cubicBezTo>
                  <a:lnTo>
                    <a:pt x="4032617" y="5879"/>
                  </a:lnTo>
                  <a:cubicBezTo>
                    <a:pt x="4028893" y="2117"/>
                    <a:pt x="4023819" y="0"/>
                    <a:pt x="4018525" y="0"/>
                  </a:cubicBezTo>
                  <a:close/>
                </a:path>
              </a:pathLst>
            </a:custGeom>
            <a:solidFill>
              <a:srgbClr val="960000"/>
            </a:solidFill>
          </p:spPr>
        </p:sp>
        <p:sp>
          <p:nvSpPr>
            <p:cNvPr name="TextBox 50" id="50"/>
            <p:cNvSpPr txBox="true"/>
            <p:nvPr/>
          </p:nvSpPr>
          <p:spPr>
            <a:xfrm>
              <a:off x="0" y="-38100"/>
              <a:ext cx="4115697" cy="448634"/>
            </a:xfrm>
            <a:prstGeom prst="rect">
              <a:avLst/>
            </a:prstGeom>
          </p:spPr>
          <p:txBody>
            <a:bodyPr anchor="ctr" rtlCol="false" tIns="59203" lIns="59203" bIns="59203" rIns="59203"/>
            <a:lstStyle/>
            <a:p>
              <a:pPr algn="ctr">
                <a:lnSpc>
                  <a:spcPts val="3360"/>
                </a:lnSpc>
              </a:pPr>
            </a:p>
          </p:txBody>
        </p:sp>
      </p:grpSp>
      <p:grpSp>
        <p:nvGrpSpPr>
          <p:cNvPr name="Group 51" id="51"/>
          <p:cNvGrpSpPr/>
          <p:nvPr/>
        </p:nvGrpSpPr>
        <p:grpSpPr>
          <a:xfrm rot="0">
            <a:off x="8045449" y="9648825"/>
            <a:ext cx="4679214" cy="3267113"/>
            <a:chOff x="0" y="0"/>
            <a:chExt cx="873079" cy="609600"/>
          </a:xfrm>
        </p:grpSpPr>
        <p:sp>
          <p:nvSpPr>
            <p:cNvPr name="Freeform 52" id="52"/>
            <p:cNvSpPr/>
            <p:nvPr/>
          </p:nvSpPr>
          <p:spPr>
            <a:xfrm flipH="false" flipV="false" rot="0">
              <a:off x="8040" y="0"/>
              <a:ext cx="857000" cy="609600"/>
            </a:xfrm>
            <a:custGeom>
              <a:avLst/>
              <a:gdLst/>
              <a:ahLst/>
              <a:cxnLst/>
              <a:rect r="r" b="b" t="t" l="l"/>
              <a:pathLst>
                <a:path h="609600" w="857000">
                  <a:moveTo>
                    <a:pt x="228251" y="0"/>
                  </a:moveTo>
                  <a:lnTo>
                    <a:pt x="628749" y="0"/>
                  </a:lnTo>
                  <a:cubicBezTo>
                    <a:pt x="648510" y="0"/>
                    <a:pt x="666054" y="12645"/>
                    <a:pt x="672303" y="31393"/>
                  </a:cubicBezTo>
                  <a:lnTo>
                    <a:pt x="854575" y="578207"/>
                  </a:lnTo>
                  <a:cubicBezTo>
                    <a:pt x="856999" y="585481"/>
                    <a:pt x="855780" y="593476"/>
                    <a:pt x="851297" y="599695"/>
                  </a:cubicBezTo>
                  <a:cubicBezTo>
                    <a:pt x="846814" y="605915"/>
                    <a:pt x="839615" y="609600"/>
                    <a:pt x="831948" y="609600"/>
                  </a:cubicBezTo>
                  <a:lnTo>
                    <a:pt x="25051" y="609600"/>
                  </a:lnTo>
                  <a:cubicBezTo>
                    <a:pt x="17384" y="609600"/>
                    <a:pt x="10185" y="605915"/>
                    <a:pt x="5702" y="599695"/>
                  </a:cubicBezTo>
                  <a:cubicBezTo>
                    <a:pt x="1220" y="593476"/>
                    <a:pt x="0" y="585481"/>
                    <a:pt x="2424" y="578207"/>
                  </a:cubicBezTo>
                  <a:lnTo>
                    <a:pt x="184696" y="31393"/>
                  </a:lnTo>
                  <a:cubicBezTo>
                    <a:pt x="190945" y="12645"/>
                    <a:pt x="208489" y="0"/>
                    <a:pt x="228251" y="0"/>
                  </a:cubicBezTo>
                  <a:close/>
                </a:path>
              </a:pathLst>
            </a:custGeom>
            <a:solidFill>
              <a:srgbClr val="FFFFFF"/>
            </a:solidFill>
            <a:ln w="19050" cap="sq">
              <a:solidFill>
                <a:srgbClr val="FFFFFF"/>
              </a:solidFill>
              <a:prstDash val="solid"/>
              <a:miter/>
            </a:ln>
          </p:spPr>
        </p:sp>
        <p:sp>
          <p:nvSpPr>
            <p:cNvPr name="TextBox 53" id="53"/>
            <p:cNvSpPr txBox="true"/>
            <p:nvPr/>
          </p:nvSpPr>
          <p:spPr>
            <a:xfrm>
              <a:off x="127000" y="-38100"/>
              <a:ext cx="619079" cy="647700"/>
            </a:xfrm>
            <a:prstGeom prst="rect">
              <a:avLst/>
            </a:prstGeom>
          </p:spPr>
          <p:txBody>
            <a:bodyPr anchor="ctr" rtlCol="false" tIns="59203" lIns="59203" bIns="59203" rIns="59203"/>
            <a:lstStyle/>
            <a:p>
              <a:pPr algn="ctr">
                <a:lnSpc>
                  <a:spcPts val="3360"/>
                </a:lnSpc>
              </a:pPr>
            </a:p>
          </p:txBody>
        </p:sp>
      </p:grpSp>
      <p:sp>
        <p:nvSpPr>
          <p:cNvPr name="TextBox 54" id="54"/>
          <p:cNvSpPr txBox="true"/>
          <p:nvPr/>
        </p:nvSpPr>
        <p:spPr>
          <a:xfrm rot="0">
            <a:off x="13481546" y="9799282"/>
            <a:ext cx="248807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Model prediction</a:t>
            </a:r>
          </a:p>
        </p:txBody>
      </p:sp>
      <p:sp>
        <p:nvSpPr>
          <p:cNvPr name="TextBox 55" id="55"/>
          <p:cNvSpPr txBox="true"/>
          <p:nvPr/>
        </p:nvSpPr>
        <p:spPr>
          <a:xfrm rot="0">
            <a:off x="9192956" y="9799282"/>
            <a:ext cx="2384199"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960000">
                    <a:alpha val="69804"/>
                  </a:srgbClr>
                </a:solidFill>
                <a:latin typeface="Montserrat Bold"/>
              </a:rPr>
              <a:t>Pre-Processing</a:t>
            </a:r>
          </a:p>
        </p:txBody>
      </p:sp>
      <p:sp>
        <p:nvSpPr>
          <p:cNvPr name="TextBox 56" id="56"/>
          <p:cNvSpPr txBox="true"/>
          <p:nvPr/>
        </p:nvSpPr>
        <p:spPr>
          <a:xfrm rot="0">
            <a:off x="5263279" y="9799282"/>
            <a:ext cx="1509761"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EDA</a:t>
            </a:r>
          </a:p>
        </p:txBody>
      </p:sp>
      <p:sp>
        <p:nvSpPr>
          <p:cNvPr name="TextBox 57" id="57"/>
          <p:cNvSpPr txBox="true"/>
          <p:nvPr/>
        </p:nvSpPr>
        <p:spPr>
          <a:xfrm rot="0">
            <a:off x="1171784" y="9763091"/>
            <a:ext cx="236894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Air Pollution and RH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41E20"/>
        </a:solidFill>
      </p:bgPr>
    </p:bg>
    <p:spTree>
      <p:nvGrpSpPr>
        <p:cNvPr id="1" name=""/>
        <p:cNvGrpSpPr/>
        <p:nvPr/>
      </p:nvGrpSpPr>
      <p:grpSpPr>
        <a:xfrm>
          <a:off x="0" y="0"/>
          <a:ext cx="0" cy="0"/>
          <a:chOff x="0" y="0"/>
          <a:chExt cx="0" cy="0"/>
        </a:xfrm>
      </p:grpSpPr>
      <p:grpSp>
        <p:nvGrpSpPr>
          <p:cNvPr name="Group 2" id="2"/>
          <p:cNvGrpSpPr/>
          <p:nvPr/>
        </p:nvGrpSpPr>
        <p:grpSpPr>
          <a:xfrm rot="0">
            <a:off x="-1095673" y="-1026553"/>
            <a:ext cx="7746157" cy="1672576"/>
            <a:chOff x="0" y="0"/>
            <a:chExt cx="2040140" cy="440514"/>
          </a:xfrm>
        </p:grpSpPr>
        <p:sp>
          <p:nvSpPr>
            <p:cNvPr name="Freeform 3" id="3"/>
            <p:cNvSpPr/>
            <p:nvPr/>
          </p:nvSpPr>
          <p:spPr>
            <a:xfrm flipH="false" flipV="false" rot="0">
              <a:off x="0" y="0"/>
              <a:ext cx="2034242" cy="440514"/>
            </a:xfrm>
            <a:custGeom>
              <a:avLst/>
              <a:gdLst/>
              <a:ahLst/>
              <a:cxnLst/>
              <a:rect r="r" b="b" t="t" l="l"/>
              <a:pathLst>
                <a:path h="440514" w="2034242">
                  <a:moveTo>
                    <a:pt x="1816951" y="0"/>
                  </a:moveTo>
                  <a:lnTo>
                    <a:pt x="19989" y="0"/>
                  </a:lnTo>
                  <a:cubicBezTo>
                    <a:pt x="8949" y="0"/>
                    <a:pt x="0" y="8949"/>
                    <a:pt x="0" y="19989"/>
                  </a:cubicBezTo>
                  <a:lnTo>
                    <a:pt x="0" y="420525"/>
                  </a:lnTo>
                  <a:cubicBezTo>
                    <a:pt x="0" y="431565"/>
                    <a:pt x="8949" y="440514"/>
                    <a:pt x="19989" y="440514"/>
                  </a:cubicBezTo>
                  <a:lnTo>
                    <a:pt x="1816951" y="440514"/>
                  </a:lnTo>
                  <a:cubicBezTo>
                    <a:pt x="1829693" y="440514"/>
                    <a:pt x="1841854" y="435187"/>
                    <a:pt x="1850494" y="425822"/>
                  </a:cubicBezTo>
                  <a:lnTo>
                    <a:pt x="2026586" y="234949"/>
                  </a:lnTo>
                  <a:cubicBezTo>
                    <a:pt x="2034242" y="226650"/>
                    <a:pt x="2034242" y="213864"/>
                    <a:pt x="2026586" y="205565"/>
                  </a:cubicBezTo>
                  <a:lnTo>
                    <a:pt x="1850494" y="14692"/>
                  </a:lnTo>
                  <a:cubicBezTo>
                    <a:pt x="1841854" y="5327"/>
                    <a:pt x="1829693" y="0"/>
                    <a:pt x="1816951" y="0"/>
                  </a:cubicBez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0" y="-38100"/>
              <a:ext cx="1925840" cy="478614"/>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70315" y="-798423"/>
            <a:ext cx="5735702" cy="1758772"/>
            <a:chOff x="0" y="0"/>
            <a:chExt cx="1510637" cy="463216"/>
          </a:xfrm>
        </p:grpSpPr>
        <p:sp>
          <p:nvSpPr>
            <p:cNvPr name="Freeform 6" id="6"/>
            <p:cNvSpPr/>
            <p:nvPr/>
          </p:nvSpPr>
          <p:spPr>
            <a:xfrm flipH="false" flipV="false" rot="0">
              <a:off x="0" y="0"/>
              <a:ext cx="1503020" cy="463216"/>
            </a:xfrm>
            <a:custGeom>
              <a:avLst/>
              <a:gdLst/>
              <a:ahLst/>
              <a:cxnLst/>
              <a:rect r="r" b="b" t="t" l="l"/>
              <a:pathLst>
                <a:path h="463216" w="1503020">
                  <a:moveTo>
                    <a:pt x="1280442" y="0"/>
                  </a:moveTo>
                  <a:lnTo>
                    <a:pt x="26996" y="0"/>
                  </a:lnTo>
                  <a:cubicBezTo>
                    <a:pt x="19836" y="0"/>
                    <a:pt x="12969" y="2844"/>
                    <a:pt x="7907" y="7907"/>
                  </a:cubicBezTo>
                  <a:cubicBezTo>
                    <a:pt x="2844" y="12969"/>
                    <a:pt x="0" y="19836"/>
                    <a:pt x="0" y="26996"/>
                  </a:cubicBezTo>
                  <a:lnTo>
                    <a:pt x="0" y="436220"/>
                  </a:lnTo>
                  <a:cubicBezTo>
                    <a:pt x="0" y="443380"/>
                    <a:pt x="2844" y="450246"/>
                    <a:pt x="7907" y="455309"/>
                  </a:cubicBezTo>
                  <a:cubicBezTo>
                    <a:pt x="12969" y="460371"/>
                    <a:pt x="19836" y="463216"/>
                    <a:pt x="26996" y="463216"/>
                  </a:cubicBezTo>
                  <a:lnTo>
                    <a:pt x="1280442" y="463216"/>
                  </a:lnTo>
                  <a:cubicBezTo>
                    <a:pt x="1297600" y="463216"/>
                    <a:pt x="1313925" y="455821"/>
                    <a:pt x="1325241" y="442923"/>
                  </a:cubicBezTo>
                  <a:lnTo>
                    <a:pt x="1492834" y="251900"/>
                  </a:lnTo>
                  <a:cubicBezTo>
                    <a:pt x="1503020" y="240290"/>
                    <a:pt x="1503020" y="222926"/>
                    <a:pt x="1492834" y="211315"/>
                  </a:cubicBezTo>
                  <a:lnTo>
                    <a:pt x="1325241" y="20293"/>
                  </a:lnTo>
                  <a:cubicBezTo>
                    <a:pt x="1313925" y="7395"/>
                    <a:pt x="1297600" y="0"/>
                    <a:pt x="1280442" y="0"/>
                  </a:cubicBezTo>
                  <a:close/>
                </a:path>
              </a:pathLst>
            </a:custGeom>
            <a:solidFill>
              <a:srgbClr val="FFFFFF"/>
            </a:solidFill>
          </p:spPr>
        </p:sp>
        <p:sp>
          <p:nvSpPr>
            <p:cNvPr name="TextBox 7" id="7"/>
            <p:cNvSpPr txBox="true"/>
            <p:nvPr/>
          </p:nvSpPr>
          <p:spPr>
            <a:xfrm>
              <a:off x="0" y="-38100"/>
              <a:ext cx="1396337" cy="501316"/>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70315" y="-798423"/>
            <a:ext cx="6280189" cy="1558747"/>
            <a:chOff x="0" y="0"/>
            <a:chExt cx="1654042" cy="410534"/>
          </a:xfrm>
        </p:grpSpPr>
        <p:sp>
          <p:nvSpPr>
            <p:cNvPr name="Freeform 9" id="9"/>
            <p:cNvSpPr/>
            <p:nvPr/>
          </p:nvSpPr>
          <p:spPr>
            <a:xfrm flipH="false" flipV="false" rot="0">
              <a:off x="0" y="0"/>
              <a:ext cx="1646304" cy="410534"/>
            </a:xfrm>
            <a:custGeom>
              <a:avLst/>
              <a:gdLst/>
              <a:ahLst/>
              <a:cxnLst/>
              <a:rect r="r" b="b" t="t" l="l"/>
              <a:pathLst>
                <a:path h="410534" w="1646304">
                  <a:moveTo>
                    <a:pt x="1426187" y="0"/>
                  </a:moveTo>
                  <a:lnTo>
                    <a:pt x="24655" y="0"/>
                  </a:lnTo>
                  <a:cubicBezTo>
                    <a:pt x="11038" y="0"/>
                    <a:pt x="0" y="11038"/>
                    <a:pt x="0" y="24655"/>
                  </a:cubicBezTo>
                  <a:lnTo>
                    <a:pt x="0" y="385879"/>
                  </a:lnTo>
                  <a:cubicBezTo>
                    <a:pt x="0" y="399496"/>
                    <a:pt x="11038" y="410534"/>
                    <a:pt x="24655" y="410534"/>
                  </a:cubicBezTo>
                  <a:lnTo>
                    <a:pt x="1426187" y="410534"/>
                  </a:lnTo>
                  <a:cubicBezTo>
                    <a:pt x="1441964" y="410534"/>
                    <a:pt x="1457087" y="404225"/>
                    <a:pt x="1468187" y="393012"/>
                  </a:cubicBezTo>
                  <a:lnTo>
                    <a:pt x="1636696" y="222789"/>
                  </a:lnTo>
                  <a:cubicBezTo>
                    <a:pt x="1646304" y="213083"/>
                    <a:pt x="1646304" y="197451"/>
                    <a:pt x="1636696" y="187745"/>
                  </a:cubicBezTo>
                  <a:lnTo>
                    <a:pt x="1468187" y="17522"/>
                  </a:lnTo>
                  <a:cubicBezTo>
                    <a:pt x="1457087" y="6309"/>
                    <a:pt x="1441964" y="0"/>
                    <a:pt x="1426187" y="0"/>
                  </a:cubicBezTo>
                  <a:close/>
                </a:path>
              </a:pathLst>
            </a:custGeom>
            <a:solidFill>
              <a:srgbClr val="960000"/>
            </a:solidFill>
          </p:spPr>
        </p:sp>
        <p:sp>
          <p:nvSpPr>
            <p:cNvPr name="TextBox 10" id="10"/>
            <p:cNvSpPr txBox="true"/>
            <p:nvPr/>
          </p:nvSpPr>
          <p:spPr>
            <a:xfrm>
              <a:off x="0" y="-38100"/>
              <a:ext cx="1539742" cy="448634"/>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450813" y="1844122"/>
            <a:ext cx="5659062" cy="1093209"/>
            <a:chOff x="0" y="0"/>
            <a:chExt cx="1226798" cy="236991"/>
          </a:xfrm>
        </p:grpSpPr>
        <p:sp>
          <p:nvSpPr>
            <p:cNvPr name="Freeform 12" id="12"/>
            <p:cNvSpPr/>
            <p:nvPr/>
          </p:nvSpPr>
          <p:spPr>
            <a:xfrm flipH="false" flipV="false" rot="0">
              <a:off x="0" y="0"/>
              <a:ext cx="1226798" cy="236991"/>
            </a:xfrm>
            <a:custGeom>
              <a:avLst/>
              <a:gdLst/>
              <a:ahLst/>
              <a:cxnLst/>
              <a:rect r="r" b="b" t="t" l="l"/>
              <a:pathLst>
                <a:path h="236991" w="1226798">
                  <a:moveTo>
                    <a:pt x="19153" y="0"/>
                  </a:moveTo>
                  <a:lnTo>
                    <a:pt x="1207646" y="0"/>
                  </a:lnTo>
                  <a:cubicBezTo>
                    <a:pt x="1218224" y="0"/>
                    <a:pt x="1226798" y="8575"/>
                    <a:pt x="1226798" y="19153"/>
                  </a:cubicBezTo>
                  <a:lnTo>
                    <a:pt x="1226798" y="217838"/>
                  </a:lnTo>
                  <a:cubicBezTo>
                    <a:pt x="1226798" y="222918"/>
                    <a:pt x="1224781" y="227790"/>
                    <a:pt x="1221189" y="231381"/>
                  </a:cubicBezTo>
                  <a:cubicBezTo>
                    <a:pt x="1217597" y="234973"/>
                    <a:pt x="1212725" y="236991"/>
                    <a:pt x="1207646" y="236991"/>
                  </a:cubicBezTo>
                  <a:lnTo>
                    <a:pt x="19153" y="236991"/>
                  </a:lnTo>
                  <a:cubicBezTo>
                    <a:pt x="8575" y="236991"/>
                    <a:pt x="0" y="228416"/>
                    <a:pt x="0" y="217838"/>
                  </a:cubicBezTo>
                  <a:lnTo>
                    <a:pt x="0" y="19153"/>
                  </a:lnTo>
                  <a:cubicBezTo>
                    <a:pt x="0" y="8575"/>
                    <a:pt x="8575" y="0"/>
                    <a:pt x="19153" y="0"/>
                  </a:cubicBezTo>
                  <a:close/>
                </a:path>
              </a:pathLst>
            </a:custGeom>
            <a:solidFill>
              <a:srgbClr val="EFEDED"/>
            </a:solidFill>
            <a:ln cap="sq">
              <a:noFill/>
              <a:prstDash val="solid"/>
              <a:miter/>
            </a:ln>
          </p:spPr>
        </p:sp>
        <p:sp>
          <p:nvSpPr>
            <p:cNvPr name="TextBox 13" id="13"/>
            <p:cNvSpPr txBox="true"/>
            <p:nvPr/>
          </p:nvSpPr>
          <p:spPr>
            <a:xfrm>
              <a:off x="0" y="-66675"/>
              <a:ext cx="1226798" cy="303666"/>
            </a:xfrm>
            <a:prstGeom prst="rect">
              <a:avLst/>
            </a:prstGeom>
          </p:spPr>
          <p:txBody>
            <a:bodyPr anchor="ctr" rtlCol="false" tIns="55809" lIns="55809" bIns="55809" rIns="55809"/>
            <a:lstStyle/>
            <a:p>
              <a:pPr algn="ctr">
                <a:lnSpc>
                  <a:spcPts val="3359"/>
                </a:lnSpc>
                <a:spcBef>
                  <a:spcPct val="0"/>
                </a:spcBef>
              </a:pPr>
              <a:r>
                <a:rPr lang="en-US" sz="2399">
                  <a:solidFill>
                    <a:srgbClr val="000000"/>
                  </a:solidFill>
                  <a:latin typeface="Poppins"/>
                </a:rPr>
                <a:t>Dropping unnecessary columns</a:t>
              </a:r>
            </a:p>
          </p:txBody>
        </p:sp>
      </p:grpSp>
      <p:grpSp>
        <p:nvGrpSpPr>
          <p:cNvPr name="Group 14" id="14"/>
          <p:cNvGrpSpPr/>
          <p:nvPr/>
        </p:nvGrpSpPr>
        <p:grpSpPr>
          <a:xfrm rot="0">
            <a:off x="430144" y="4119852"/>
            <a:ext cx="5659062" cy="1093209"/>
            <a:chOff x="0" y="0"/>
            <a:chExt cx="1226798" cy="236991"/>
          </a:xfrm>
        </p:grpSpPr>
        <p:sp>
          <p:nvSpPr>
            <p:cNvPr name="Freeform 15" id="15"/>
            <p:cNvSpPr/>
            <p:nvPr/>
          </p:nvSpPr>
          <p:spPr>
            <a:xfrm flipH="false" flipV="false" rot="0">
              <a:off x="0" y="0"/>
              <a:ext cx="1226798" cy="236991"/>
            </a:xfrm>
            <a:custGeom>
              <a:avLst/>
              <a:gdLst/>
              <a:ahLst/>
              <a:cxnLst/>
              <a:rect r="r" b="b" t="t" l="l"/>
              <a:pathLst>
                <a:path h="236991" w="1226798">
                  <a:moveTo>
                    <a:pt x="19153" y="0"/>
                  </a:moveTo>
                  <a:lnTo>
                    <a:pt x="1207646" y="0"/>
                  </a:lnTo>
                  <a:cubicBezTo>
                    <a:pt x="1218224" y="0"/>
                    <a:pt x="1226798" y="8575"/>
                    <a:pt x="1226798" y="19153"/>
                  </a:cubicBezTo>
                  <a:lnTo>
                    <a:pt x="1226798" y="217838"/>
                  </a:lnTo>
                  <a:cubicBezTo>
                    <a:pt x="1226798" y="222918"/>
                    <a:pt x="1224781" y="227790"/>
                    <a:pt x="1221189" y="231381"/>
                  </a:cubicBezTo>
                  <a:cubicBezTo>
                    <a:pt x="1217597" y="234973"/>
                    <a:pt x="1212725" y="236991"/>
                    <a:pt x="1207646" y="236991"/>
                  </a:cubicBezTo>
                  <a:lnTo>
                    <a:pt x="19153" y="236991"/>
                  </a:lnTo>
                  <a:cubicBezTo>
                    <a:pt x="8575" y="236991"/>
                    <a:pt x="0" y="228416"/>
                    <a:pt x="0" y="217838"/>
                  </a:cubicBezTo>
                  <a:lnTo>
                    <a:pt x="0" y="19153"/>
                  </a:lnTo>
                  <a:cubicBezTo>
                    <a:pt x="0" y="8575"/>
                    <a:pt x="8575" y="0"/>
                    <a:pt x="19153" y="0"/>
                  </a:cubicBezTo>
                  <a:close/>
                </a:path>
              </a:pathLst>
            </a:custGeom>
            <a:solidFill>
              <a:srgbClr val="EFEDED"/>
            </a:solidFill>
            <a:ln cap="sq">
              <a:noFill/>
              <a:prstDash val="solid"/>
              <a:miter/>
            </a:ln>
          </p:spPr>
        </p:sp>
        <p:sp>
          <p:nvSpPr>
            <p:cNvPr name="TextBox 16" id="16"/>
            <p:cNvSpPr txBox="true"/>
            <p:nvPr/>
          </p:nvSpPr>
          <p:spPr>
            <a:xfrm>
              <a:off x="0" y="-66675"/>
              <a:ext cx="1226798" cy="303666"/>
            </a:xfrm>
            <a:prstGeom prst="rect">
              <a:avLst/>
            </a:prstGeom>
          </p:spPr>
          <p:txBody>
            <a:bodyPr anchor="ctr" rtlCol="false" tIns="55809" lIns="55809" bIns="55809" rIns="55809"/>
            <a:lstStyle/>
            <a:p>
              <a:pPr algn="ctr">
                <a:lnSpc>
                  <a:spcPts val="3359"/>
                </a:lnSpc>
                <a:spcBef>
                  <a:spcPct val="0"/>
                </a:spcBef>
              </a:pPr>
              <a:r>
                <a:rPr lang="en-US" sz="2399">
                  <a:solidFill>
                    <a:srgbClr val="000000"/>
                  </a:solidFill>
                  <a:latin typeface="Poppins"/>
                </a:rPr>
                <a:t>Normalizing the data using Z-score, Max(best), Min-max normalization</a:t>
              </a:r>
            </a:p>
          </p:txBody>
        </p:sp>
      </p:grpSp>
      <p:grpSp>
        <p:nvGrpSpPr>
          <p:cNvPr name="Group 17" id="17"/>
          <p:cNvGrpSpPr/>
          <p:nvPr/>
        </p:nvGrpSpPr>
        <p:grpSpPr>
          <a:xfrm rot="0">
            <a:off x="430144" y="6401197"/>
            <a:ext cx="5659062" cy="2350509"/>
            <a:chOff x="0" y="0"/>
            <a:chExt cx="1226798" cy="509555"/>
          </a:xfrm>
        </p:grpSpPr>
        <p:sp>
          <p:nvSpPr>
            <p:cNvPr name="Freeform 18" id="18"/>
            <p:cNvSpPr/>
            <p:nvPr/>
          </p:nvSpPr>
          <p:spPr>
            <a:xfrm flipH="false" flipV="false" rot="0">
              <a:off x="0" y="0"/>
              <a:ext cx="1226798" cy="509555"/>
            </a:xfrm>
            <a:custGeom>
              <a:avLst/>
              <a:gdLst/>
              <a:ahLst/>
              <a:cxnLst/>
              <a:rect r="r" b="b" t="t" l="l"/>
              <a:pathLst>
                <a:path h="509555" w="1226798">
                  <a:moveTo>
                    <a:pt x="19153" y="0"/>
                  </a:moveTo>
                  <a:lnTo>
                    <a:pt x="1207646" y="0"/>
                  </a:lnTo>
                  <a:cubicBezTo>
                    <a:pt x="1218224" y="0"/>
                    <a:pt x="1226798" y="8575"/>
                    <a:pt x="1226798" y="19153"/>
                  </a:cubicBezTo>
                  <a:lnTo>
                    <a:pt x="1226798" y="490402"/>
                  </a:lnTo>
                  <a:cubicBezTo>
                    <a:pt x="1226798" y="495481"/>
                    <a:pt x="1224781" y="500353"/>
                    <a:pt x="1221189" y="503945"/>
                  </a:cubicBezTo>
                  <a:cubicBezTo>
                    <a:pt x="1217597" y="507537"/>
                    <a:pt x="1212725" y="509555"/>
                    <a:pt x="1207646" y="509555"/>
                  </a:cubicBezTo>
                  <a:lnTo>
                    <a:pt x="19153" y="509555"/>
                  </a:lnTo>
                  <a:cubicBezTo>
                    <a:pt x="8575" y="509555"/>
                    <a:pt x="0" y="500980"/>
                    <a:pt x="0" y="490402"/>
                  </a:cubicBezTo>
                  <a:lnTo>
                    <a:pt x="0" y="19153"/>
                  </a:lnTo>
                  <a:cubicBezTo>
                    <a:pt x="0" y="8575"/>
                    <a:pt x="8575" y="0"/>
                    <a:pt x="19153" y="0"/>
                  </a:cubicBezTo>
                  <a:close/>
                </a:path>
              </a:pathLst>
            </a:custGeom>
            <a:solidFill>
              <a:srgbClr val="EFEDED"/>
            </a:solidFill>
            <a:ln cap="sq">
              <a:noFill/>
              <a:prstDash val="solid"/>
              <a:miter/>
            </a:ln>
          </p:spPr>
        </p:sp>
        <p:sp>
          <p:nvSpPr>
            <p:cNvPr name="TextBox 19" id="19"/>
            <p:cNvSpPr txBox="true"/>
            <p:nvPr/>
          </p:nvSpPr>
          <p:spPr>
            <a:xfrm>
              <a:off x="0" y="-66675"/>
              <a:ext cx="1226798" cy="576230"/>
            </a:xfrm>
            <a:prstGeom prst="rect">
              <a:avLst/>
            </a:prstGeom>
          </p:spPr>
          <p:txBody>
            <a:bodyPr anchor="ctr" rtlCol="false" tIns="55809" lIns="55809" bIns="55809" rIns="55809"/>
            <a:lstStyle/>
            <a:p>
              <a:pPr algn="ctr">
                <a:lnSpc>
                  <a:spcPts val="3359"/>
                </a:lnSpc>
                <a:spcBef>
                  <a:spcPct val="0"/>
                </a:spcBef>
              </a:pPr>
              <a:r>
                <a:rPr lang="en-US" sz="2399">
                  <a:solidFill>
                    <a:srgbClr val="000000"/>
                  </a:solidFill>
                  <a:latin typeface="Poppins"/>
                </a:rPr>
                <a:t>The dataset was split into training and testing sets. The training set contains 75% of the data, while the testing set contains the remaining 25%.</a:t>
              </a:r>
            </a:p>
          </p:txBody>
        </p:sp>
      </p:grpSp>
      <p:grpSp>
        <p:nvGrpSpPr>
          <p:cNvPr name="Group 20" id="20"/>
          <p:cNvGrpSpPr/>
          <p:nvPr/>
        </p:nvGrpSpPr>
        <p:grpSpPr>
          <a:xfrm rot="0">
            <a:off x="2814045" y="2937332"/>
            <a:ext cx="737068" cy="1191510"/>
            <a:chOff x="0" y="0"/>
            <a:chExt cx="502798" cy="812800"/>
          </a:xfrm>
        </p:grpSpPr>
        <p:sp>
          <p:nvSpPr>
            <p:cNvPr name="Freeform 21" id="21"/>
            <p:cNvSpPr/>
            <p:nvPr/>
          </p:nvSpPr>
          <p:spPr>
            <a:xfrm flipH="false" flipV="false" rot="0">
              <a:off x="42146" y="0"/>
              <a:ext cx="418505" cy="730853"/>
            </a:xfrm>
            <a:custGeom>
              <a:avLst/>
              <a:gdLst/>
              <a:ahLst/>
              <a:cxnLst/>
              <a:rect r="r" b="b" t="t" l="l"/>
              <a:pathLst>
                <a:path h="730853" w="418505">
                  <a:moveTo>
                    <a:pt x="131892" y="687742"/>
                  </a:moveTo>
                  <a:lnTo>
                    <a:pt x="11304" y="492804"/>
                  </a:lnTo>
                  <a:cubicBezTo>
                    <a:pt x="500" y="475340"/>
                    <a:pt x="0" y="453396"/>
                    <a:pt x="9997" y="435457"/>
                  </a:cubicBezTo>
                  <a:cubicBezTo>
                    <a:pt x="19993" y="417519"/>
                    <a:pt x="38919" y="406400"/>
                    <a:pt x="59454" y="406400"/>
                  </a:cubicBezTo>
                  <a:lnTo>
                    <a:pt x="59454" y="406400"/>
                  </a:lnTo>
                  <a:cubicBezTo>
                    <a:pt x="115566" y="406400"/>
                    <a:pt x="161054" y="360912"/>
                    <a:pt x="161054" y="304800"/>
                  </a:cubicBezTo>
                  <a:lnTo>
                    <a:pt x="161054" y="48199"/>
                  </a:lnTo>
                  <a:cubicBezTo>
                    <a:pt x="161054" y="21579"/>
                    <a:pt x="182633" y="0"/>
                    <a:pt x="209253" y="0"/>
                  </a:cubicBezTo>
                  <a:lnTo>
                    <a:pt x="209253" y="0"/>
                  </a:lnTo>
                  <a:cubicBezTo>
                    <a:pt x="235872" y="0"/>
                    <a:pt x="257452" y="21579"/>
                    <a:pt x="257452" y="48199"/>
                  </a:cubicBezTo>
                  <a:lnTo>
                    <a:pt x="257452" y="304800"/>
                  </a:lnTo>
                  <a:cubicBezTo>
                    <a:pt x="257452" y="360912"/>
                    <a:pt x="302940" y="406400"/>
                    <a:pt x="359052" y="406400"/>
                  </a:cubicBezTo>
                  <a:lnTo>
                    <a:pt x="359052" y="406400"/>
                  </a:lnTo>
                  <a:cubicBezTo>
                    <a:pt x="379587" y="406400"/>
                    <a:pt x="398513" y="417519"/>
                    <a:pt x="408509" y="435457"/>
                  </a:cubicBezTo>
                  <a:cubicBezTo>
                    <a:pt x="418506" y="453396"/>
                    <a:pt x="418005" y="475340"/>
                    <a:pt x="407202" y="492804"/>
                  </a:cubicBezTo>
                  <a:lnTo>
                    <a:pt x="286614" y="687742"/>
                  </a:lnTo>
                  <a:cubicBezTo>
                    <a:pt x="270035" y="714542"/>
                    <a:pt x="240766" y="730853"/>
                    <a:pt x="209253" y="730853"/>
                  </a:cubicBezTo>
                  <a:cubicBezTo>
                    <a:pt x="177739" y="730853"/>
                    <a:pt x="148471" y="714542"/>
                    <a:pt x="131892" y="687742"/>
                  </a:cubicBezTo>
                  <a:close/>
                </a:path>
              </a:pathLst>
            </a:custGeom>
            <a:solidFill>
              <a:srgbClr val="EFEDED"/>
            </a:solidFill>
            <a:ln cap="sq">
              <a:noFill/>
              <a:prstDash val="solid"/>
              <a:miter/>
            </a:ln>
          </p:spPr>
        </p:sp>
        <p:sp>
          <p:nvSpPr>
            <p:cNvPr name="TextBox 22" id="22"/>
            <p:cNvSpPr txBox="true"/>
            <p:nvPr/>
          </p:nvSpPr>
          <p:spPr>
            <a:xfrm>
              <a:off x="203200" y="-66675"/>
              <a:ext cx="96398" cy="777875"/>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23" id="23"/>
          <p:cNvGrpSpPr/>
          <p:nvPr/>
        </p:nvGrpSpPr>
        <p:grpSpPr>
          <a:xfrm rot="0">
            <a:off x="2814045" y="5213062"/>
            <a:ext cx="737068" cy="1188136"/>
            <a:chOff x="0" y="0"/>
            <a:chExt cx="502798" cy="810498"/>
          </a:xfrm>
        </p:grpSpPr>
        <p:sp>
          <p:nvSpPr>
            <p:cNvPr name="Freeform 24" id="24"/>
            <p:cNvSpPr/>
            <p:nvPr/>
          </p:nvSpPr>
          <p:spPr>
            <a:xfrm flipH="false" flipV="false" rot="0">
              <a:off x="42146" y="0"/>
              <a:ext cx="418505" cy="728551"/>
            </a:xfrm>
            <a:custGeom>
              <a:avLst/>
              <a:gdLst/>
              <a:ahLst/>
              <a:cxnLst/>
              <a:rect r="r" b="b" t="t" l="l"/>
              <a:pathLst>
                <a:path h="728551" w="418505">
                  <a:moveTo>
                    <a:pt x="131892" y="685440"/>
                  </a:moveTo>
                  <a:lnTo>
                    <a:pt x="11304" y="490503"/>
                  </a:lnTo>
                  <a:cubicBezTo>
                    <a:pt x="500" y="473038"/>
                    <a:pt x="0" y="451094"/>
                    <a:pt x="9997" y="433156"/>
                  </a:cubicBezTo>
                  <a:cubicBezTo>
                    <a:pt x="19993" y="415218"/>
                    <a:pt x="38919" y="404098"/>
                    <a:pt x="59454" y="404098"/>
                  </a:cubicBezTo>
                  <a:lnTo>
                    <a:pt x="59454" y="404098"/>
                  </a:lnTo>
                  <a:cubicBezTo>
                    <a:pt x="115566" y="404098"/>
                    <a:pt x="161054" y="358610"/>
                    <a:pt x="161054" y="302498"/>
                  </a:cubicBezTo>
                  <a:lnTo>
                    <a:pt x="161054" y="48199"/>
                  </a:lnTo>
                  <a:cubicBezTo>
                    <a:pt x="161054" y="21579"/>
                    <a:pt x="182633" y="0"/>
                    <a:pt x="209253" y="0"/>
                  </a:cubicBezTo>
                  <a:lnTo>
                    <a:pt x="209253" y="0"/>
                  </a:lnTo>
                  <a:cubicBezTo>
                    <a:pt x="235872" y="0"/>
                    <a:pt x="257452" y="21579"/>
                    <a:pt x="257452" y="48199"/>
                  </a:cubicBezTo>
                  <a:lnTo>
                    <a:pt x="257452" y="302498"/>
                  </a:lnTo>
                  <a:cubicBezTo>
                    <a:pt x="257452" y="329444"/>
                    <a:pt x="268156" y="355287"/>
                    <a:pt x="287210" y="374340"/>
                  </a:cubicBezTo>
                  <a:cubicBezTo>
                    <a:pt x="306263" y="393394"/>
                    <a:pt x="332106" y="404098"/>
                    <a:pt x="359052" y="404098"/>
                  </a:cubicBezTo>
                  <a:lnTo>
                    <a:pt x="359052" y="404098"/>
                  </a:lnTo>
                  <a:cubicBezTo>
                    <a:pt x="379587" y="404098"/>
                    <a:pt x="398513" y="415218"/>
                    <a:pt x="408509" y="433156"/>
                  </a:cubicBezTo>
                  <a:cubicBezTo>
                    <a:pt x="418506" y="451094"/>
                    <a:pt x="418005" y="473038"/>
                    <a:pt x="407202" y="490503"/>
                  </a:cubicBezTo>
                  <a:lnTo>
                    <a:pt x="286614" y="685440"/>
                  </a:lnTo>
                  <a:cubicBezTo>
                    <a:pt x="270035" y="712241"/>
                    <a:pt x="240766" y="728551"/>
                    <a:pt x="209253" y="728551"/>
                  </a:cubicBezTo>
                  <a:cubicBezTo>
                    <a:pt x="177739" y="728551"/>
                    <a:pt x="148471" y="712241"/>
                    <a:pt x="131892" y="685440"/>
                  </a:cubicBezTo>
                  <a:close/>
                </a:path>
              </a:pathLst>
            </a:custGeom>
            <a:solidFill>
              <a:srgbClr val="EFEDED"/>
            </a:solidFill>
            <a:ln cap="sq">
              <a:noFill/>
              <a:prstDash val="solid"/>
              <a:miter/>
            </a:ln>
          </p:spPr>
        </p:sp>
        <p:sp>
          <p:nvSpPr>
            <p:cNvPr name="TextBox 25" id="25"/>
            <p:cNvSpPr txBox="true"/>
            <p:nvPr/>
          </p:nvSpPr>
          <p:spPr>
            <a:xfrm>
              <a:off x="203200" y="-66675"/>
              <a:ext cx="96398" cy="775573"/>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26" id="26"/>
          <p:cNvSpPr/>
          <p:nvPr/>
        </p:nvSpPr>
        <p:spPr>
          <a:xfrm flipH="false" flipV="false" rot="0">
            <a:off x="16938929" y="0"/>
            <a:ext cx="1307853" cy="1307853"/>
          </a:xfrm>
          <a:custGeom>
            <a:avLst/>
            <a:gdLst/>
            <a:ahLst/>
            <a:cxnLst/>
            <a:rect r="r" b="b" t="t" l="l"/>
            <a:pathLst>
              <a:path h="1307853" w="1307853">
                <a:moveTo>
                  <a:pt x="0" y="0"/>
                </a:moveTo>
                <a:lnTo>
                  <a:pt x="1307854" y="0"/>
                </a:lnTo>
                <a:lnTo>
                  <a:pt x="1307854" y="1307853"/>
                </a:lnTo>
                <a:lnTo>
                  <a:pt x="0" y="1307853"/>
                </a:lnTo>
                <a:lnTo>
                  <a:pt x="0" y="0"/>
                </a:lnTo>
                <a:close/>
              </a:path>
            </a:pathLst>
          </a:custGeom>
          <a:blipFill>
            <a:blip r:embed="rId2"/>
            <a:stretch>
              <a:fillRect l="0" t="0" r="0" b="0"/>
            </a:stretch>
          </a:blipFill>
        </p:spPr>
      </p:sp>
      <p:grpSp>
        <p:nvGrpSpPr>
          <p:cNvPr name="Group 27" id="27"/>
          <p:cNvGrpSpPr/>
          <p:nvPr/>
        </p:nvGrpSpPr>
        <p:grpSpPr>
          <a:xfrm rot="0">
            <a:off x="6698656" y="6952800"/>
            <a:ext cx="8023354" cy="2154820"/>
            <a:chOff x="0" y="0"/>
            <a:chExt cx="2113147" cy="567525"/>
          </a:xfrm>
        </p:grpSpPr>
        <p:sp>
          <p:nvSpPr>
            <p:cNvPr name="Freeform 28" id="28"/>
            <p:cNvSpPr/>
            <p:nvPr/>
          </p:nvSpPr>
          <p:spPr>
            <a:xfrm flipH="false" flipV="false" rot="0">
              <a:off x="0" y="0"/>
              <a:ext cx="2113147" cy="567525"/>
            </a:xfrm>
            <a:custGeom>
              <a:avLst/>
              <a:gdLst/>
              <a:ahLst/>
              <a:cxnLst/>
              <a:rect r="r" b="b" t="t" l="l"/>
              <a:pathLst>
                <a:path h="567525" w="2113147">
                  <a:moveTo>
                    <a:pt x="0" y="0"/>
                  </a:moveTo>
                  <a:lnTo>
                    <a:pt x="2113147" y="0"/>
                  </a:lnTo>
                  <a:lnTo>
                    <a:pt x="2113147" y="567525"/>
                  </a:lnTo>
                  <a:lnTo>
                    <a:pt x="0" y="567525"/>
                  </a:lnTo>
                  <a:close/>
                </a:path>
              </a:pathLst>
            </a:custGeom>
            <a:solidFill>
              <a:srgbClr val="000000">
                <a:alpha val="0"/>
              </a:srgbClr>
            </a:solidFill>
            <a:ln w="47625" cap="sq">
              <a:solidFill>
                <a:srgbClr val="5E17EB"/>
              </a:solidFill>
              <a:prstDash val="dash"/>
              <a:miter/>
            </a:ln>
          </p:spPr>
        </p:sp>
        <p:sp>
          <p:nvSpPr>
            <p:cNvPr name="TextBox 29" id="29"/>
            <p:cNvSpPr txBox="true"/>
            <p:nvPr/>
          </p:nvSpPr>
          <p:spPr>
            <a:xfrm>
              <a:off x="0" y="-38100"/>
              <a:ext cx="2113147" cy="605625"/>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30" id="30"/>
          <p:cNvGrpSpPr/>
          <p:nvPr/>
        </p:nvGrpSpPr>
        <p:grpSpPr>
          <a:xfrm rot="0">
            <a:off x="7008439" y="6702529"/>
            <a:ext cx="4864780" cy="400451"/>
            <a:chOff x="0" y="0"/>
            <a:chExt cx="1281259" cy="105469"/>
          </a:xfrm>
        </p:grpSpPr>
        <p:sp>
          <p:nvSpPr>
            <p:cNvPr name="Freeform 31" id="31"/>
            <p:cNvSpPr/>
            <p:nvPr/>
          </p:nvSpPr>
          <p:spPr>
            <a:xfrm flipH="false" flipV="false" rot="0">
              <a:off x="0" y="0"/>
              <a:ext cx="1281259" cy="105469"/>
            </a:xfrm>
            <a:custGeom>
              <a:avLst/>
              <a:gdLst/>
              <a:ahLst/>
              <a:cxnLst/>
              <a:rect r="r" b="b" t="t" l="l"/>
              <a:pathLst>
                <a:path h="105469" w="1281259">
                  <a:moveTo>
                    <a:pt x="23871" y="0"/>
                  </a:moveTo>
                  <a:lnTo>
                    <a:pt x="1257388" y="0"/>
                  </a:lnTo>
                  <a:cubicBezTo>
                    <a:pt x="1263719" y="0"/>
                    <a:pt x="1269790" y="2515"/>
                    <a:pt x="1274267" y="6992"/>
                  </a:cubicBezTo>
                  <a:cubicBezTo>
                    <a:pt x="1278744" y="11468"/>
                    <a:pt x="1281259" y="17540"/>
                    <a:pt x="1281259" y="23871"/>
                  </a:cubicBezTo>
                  <a:lnTo>
                    <a:pt x="1281259" y="81597"/>
                  </a:lnTo>
                  <a:cubicBezTo>
                    <a:pt x="1281259" y="94781"/>
                    <a:pt x="1270571" y="105469"/>
                    <a:pt x="1257388" y="105469"/>
                  </a:cubicBezTo>
                  <a:lnTo>
                    <a:pt x="23871" y="105469"/>
                  </a:lnTo>
                  <a:cubicBezTo>
                    <a:pt x="17540" y="105469"/>
                    <a:pt x="11468" y="102954"/>
                    <a:pt x="6992" y="98477"/>
                  </a:cubicBezTo>
                  <a:cubicBezTo>
                    <a:pt x="2515" y="94000"/>
                    <a:pt x="0" y="87928"/>
                    <a:pt x="0" y="81597"/>
                  </a:cubicBezTo>
                  <a:lnTo>
                    <a:pt x="0" y="23871"/>
                  </a:lnTo>
                  <a:cubicBezTo>
                    <a:pt x="0" y="10688"/>
                    <a:pt x="10688" y="0"/>
                    <a:pt x="23871" y="0"/>
                  </a:cubicBezTo>
                  <a:close/>
                </a:path>
              </a:pathLst>
            </a:custGeom>
            <a:solidFill>
              <a:srgbClr val="960000"/>
            </a:solidFill>
          </p:spPr>
        </p:sp>
        <p:sp>
          <p:nvSpPr>
            <p:cNvPr name="TextBox 32" id="32"/>
            <p:cNvSpPr txBox="true"/>
            <p:nvPr/>
          </p:nvSpPr>
          <p:spPr>
            <a:xfrm>
              <a:off x="0" y="-47625"/>
              <a:ext cx="1281259" cy="153094"/>
            </a:xfrm>
            <a:prstGeom prst="rect">
              <a:avLst/>
            </a:prstGeom>
          </p:spPr>
          <p:txBody>
            <a:bodyPr anchor="ctr" rtlCol="false" tIns="50800" lIns="50800" bIns="50800" rIns="50800"/>
            <a:lstStyle/>
            <a:p>
              <a:pPr algn="ctr">
                <a:lnSpc>
                  <a:spcPts val="3263"/>
                </a:lnSpc>
              </a:pPr>
            </a:p>
          </p:txBody>
        </p:sp>
      </p:grpSp>
      <p:sp>
        <p:nvSpPr>
          <p:cNvPr name="TextBox 33" id="33"/>
          <p:cNvSpPr txBox="true"/>
          <p:nvPr/>
        </p:nvSpPr>
        <p:spPr>
          <a:xfrm rot="0">
            <a:off x="6896002" y="7206767"/>
            <a:ext cx="7041750" cy="1739900"/>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FFFFFF"/>
                </a:solidFill>
                <a:latin typeface="Montserrat"/>
              </a:rPr>
              <a:t>Performs a linear transformation on the original data. This technique gets all the scaled data in the range (0, 1). </a:t>
            </a:r>
          </a:p>
          <a:p>
            <a:pPr marL="431799" indent="-215899" lvl="1">
              <a:lnSpc>
                <a:spcPts val="2799"/>
              </a:lnSpc>
              <a:buFont typeface="Arial"/>
              <a:buChar char="•"/>
            </a:pPr>
            <a:r>
              <a:rPr lang="en-US" sz="1999">
                <a:solidFill>
                  <a:srgbClr val="FFFFFF"/>
                </a:solidFill>
                <a:latin typeface="Montserrat"/>
              </a:rPr>
              <a:t>(Train Accuracy = 97.61%)</a:t>
            </a:r>
          </a:p>
          <a:p>
            <a:pPr marL="431799" indent="-215899" lvl="1">
              <a:lnSpc>
                <a:spcPts val="2799"/>
              </a:lnSpc>
              <a:buFont typeface="Arial"/>
              <a:buChar char="•"/>
            </a:pPr>
            <a:r>
              <a:rPr lang="en-US" sz="1999">
                <a:solidFill>
                  <a:srgbClr val="FFFFFF"/>
                </a:solidFill>
                <a:latin typeface="Montserrat"/>
              </a:rPr>
              <a:t>(Test Accuracy = 96.11%)</a:t>
            </a:r>
          </a:p>
        </p:txBody>
      </p:sp>
      <p:sp>
        <p:nvSpPr>
          <p:cNvPr name="Freeform 34" id="34"/>
          <p:cNvSpPr/>
          <p:nvPr/>
        </p:nvSpPr>
        <p:spPr>
          <a:xfrm flipH="false" flipV="false" rot="0">
            <a:off x="13583829" y="7965620"/>
            <a:ext cx="3675471" cy="1356785"/>
          </a:xfrm>
          <a:custGeom>
            <a:avLst/>
            <a:gdLst/>
            <a:ahLst/>
            <a:cxnLst/>
            <a:rect r="r" b="b" t="t" l="l"/>
            <a:pathLst>
              <a:path h="1356785" w="3675471">
                <a:moveTo>
                  <a:pt x="0" y="0"/>
                </a:moveTo>
                <a:lnTo>
                  <a:pt x="3675471" y="0"/>
                </a:lnTo>
                <a:lnTo>
                  <a:pt x="3675471" y="1356785"/>
                </a:lnTo>
                <a:lnTo>
                  <a:pt x="0" y="1356785"/>
                </a:lnTo>
                <a:lnTo>
                  <a:pt x="0" y="0"/>
                </a:lnTo>
                <a:close/>
              </a:path>
            </a:pathLst>
          </a:custGeom>
          <a:blipFill>
            <a:blip r:embed="rId3"/>
            <a:stretch>
              <a:fillRect l="0" t="0" r="0" b="0"/>
            </a:stretch>
          </a:blipFill>
        </p:spPr>
      </p:sp>
      <p:sp>
        <p:nvSpPr>
          <p:cNvPr name="TextBox 35" id="35"/>
          <p:cNvSpPr txBox="true"/>
          <p:nvPr/>
        </p:nvSpPr>
        <p:spPr>
          <a:xfrm rot="0">
            <a:off x="782118" y="143779"/>
            <a:ext cx="3754834" cy="396119"/>
          </a:xfrm>
          <a:prstGeom prst="rect">
            <a:avLst/>
          </a:prstGeom>
        </p:spPr>
        <p:txBody>
          <a:bodyPr anchor="t" rtlCol="false" tIns="0" lIns="0" bIns="0" rIns="0">
            <a:spAutoFit/>
          </a:bodyPr>
          <a:lstStyle/>
          <a:p>
            <a:pPr>
              <a:lnSpc>
                <a:spcPts val="3366"/>
              </a:lnSpc>
            </a:pPr>
            <a:r>
              <a:rPr lang="en-US" sz="2404">
                <a:solidFill>
                  <a:srgbClr val="FFFFFF"/>
                </a:solidFill>
                <a:latin typeface="Montserrat Bold"/>
              </a:rPr>
              <a:t>DATA PREPROCESSING</a:t>
            </a:r>
          </a:p>
        </p:txBody>
      </p:sp>
      <p:sp>
        <p:nvSpPr>
          <p:cNvPr name="TextBox 36" id="36"/>
          <p:cNvSpPr txBox="true"/>
          <p:nvPr/>
        </p:nvSpPr>
        <p:spPr>
          <a:xfrm rot="0">
            <a:off x="7368746" y="6654904"/>
            <a:ext cx="4077414"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Min–Max Normalization</a:t>
            </a:r>
          </a:p>
        </p:txBody>
      </p:sp>
      <p:grpSp>
        <p:nvGrpSpPr>
          <p:cNvPr name="Group 37" id="37"/>
          <p:cNvGrpSpPr/>
          <p:nvPr/>
        </p:nvGrpSpPr>
        <p:grpSpPr>
          <a:xfrm rot="0">
            <a:off x="6698656" y="896294"/>
            <a:ext cx="8023354" cy="2141005"/>
            <a:chOff x="0" y="0"/>
            <a:chExt cx="2113147" cy="563886"/>
          </a:xfrm>
        </p:grpSpPr>
        <p:sp>
          <p:nvSpPr>
            <p:cNvPr name="Freeform 38" id="38"/>
            <p:cNvSpPr/>
            <p:nvPr/>
          </p:nvSpPr>
          <p:spPr>
            <a:xfrm flipH="false" flipV="false" rot="0">
              <a:off x="0" y="0"/>
              <a:ext cx="2113147" cy="563886"/>
            </a:xfrm>
            <a:custGeom>
              <a:avLst/>
              <a:gdLst/>
              <a:ahLst/>
              <a:cxnLst/>
              <a:rect r="r" b="b" t="t" l="l"/>
              <a:pathLst>
                <a:path h="563886" w="2113147">
                  <a:moveTo>
                    <a:pt x="0" y="0"/>
                  </a:moveTo>
                  <a:lnTo>
                    <a:pt x="2113147" y="0"/>
                  </a:lnTo>
                  <a:lnTo>
                    <a:pt x="2113147" y="563886"/>
                  </a:lnTo>
                  <a:lnTo>
                    <a:pt x="0" y="563886"/>
                  </a:lnTo>
                  <a:close/>
                </a:path>
              </a:pathLst>
            </a:custGeom>
            <a:solidFill>
              <a:srgbClr val="000000">
                <a:alpha val="0"/>
              </a:srgbClr>
            </a:solidFill>
            <a:ln w="47625" cap="sq">
              <a:solidFill>
                <a:srgbClr val="5E17EB"/>
              </a:solidFill>
              <a:prstDash val="dash"/>
              <a:miter/>
            </a:ln>
          </p:spPr>
        </p:sp>
        <p:sp>
          <p:nvSpPr>
            <p:cNvPr name="TextBox 39" id="39"/>
            <p:cNvSpPr txBox="true"/>
            <p:nvPr/>
          </p:nvSpPr>
          <p:spPr>
            <a:xfrm>
              <a:off x="0" y="-38100"/>
              <a:ext cx="2113147" cy="601986"/>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40" id="40"/>
          <p:cNvGrpSpPr/>
          <p:nvPr/>
        </p:nvGrpSpPr>
        <p:grpSpPr>
          <a:xfrm rot="0">
            <a:off x="7008439" y="646023"/>
            <a:ext cx="4864780" cy="400451"/>
            <a:chOff x="0" y="0"/>
            <a:chExt cx="1281259" cy="105469"/>
          </a:xfrm>
        </p:grpSpPr>
        <p:sp>
          <p:nvSpPr>
            <p:cNvPr name="Freeform 41" id="41"/>
            <p:cNvSpPr/>
            <p:nvPr/>
          </p:nvSpPr>
          <p:spPr>
            <a:xfrm flipH="false" flipV="false" rot="0">
              <a:off x="0" y="0"/>
              <a:ext cx="1281259" cy="105469"/>
            </a:xfrm>
            <a:custGeom>
              <a:avLst/>
              <a:gdLst/>
              <a:ahLst/>
              <a:cxnLst/>
              <a:rect r="r" b="b" t="t" l="l"/>
              <a:pathLst>
                <a:path h="105469" w="1281259">
                  <a:moveTo>
                    <a:pt x="23871" y="0"/>
                  </a:moveTo>
                  <a:lnTo>
                    <a:pt x="1257388" y="0"/>
                  </a:lnTo>
                  <a:cubicBezTo>
                    <a:pt x="1263719" y="0"/>
                    <a:pt x="1269790" y="2515"/>
                    <a:pt x="1274267" y="6992"/>
                  </a:cubicBezTo>
                  <a:cubicBezTo>
                    <a:pt x="1278744" y="11468"/>
                    <a:pt x="1281259" y="17540"/>
                    <a:pt x="1281259" y="23871"/>
                  </a:cubicBezTo>
                  <a:lnTo>
                    <a:pt x="1281259" y="81597"/>
                  </a:lnTo>
                  <a:cubicBezTo>
                    <a:pt x="1281259" y="94781"/>
                    <a:pt x="1270571" y="105469"/>
                    <a:pt x="1257388" y="105469"/>
                  </a:cubicBezTo>
                  <a:lnTo>
                    <a:pt x="23871" y="105469"/>
                  </a:lnTo>
                  <a:cubicBezTo>
                    <a:pt x="17540" y="105469"/>
                    <a:pt x="11468" y="102954"/>
                    <a:pt x="6992" y="98477"/>
                  </a:cubicBezTo>
                  <a:cubicBezTo>
                    <a:pt x="2515" y="94000"/>
                    <a:pt x="0" y="87928"/>
                    <a:pt x="0" y="81597"/>
                  </a:cubicBezTo>
                  <a:lnTo>
                    <a:pt x="0" y="23871"/>
                  </a:lnTo>
                  <a:cubicBezTo>
                    <a:pt x="0" y="10688"/>
                    <a:pt x="10688" y="0"/>
                    <a:pt x="23871" y="0"/>
                  </a:cubicBezTo>
                  <a:close/>
                </a:path>
              </a:pathLst>
            </a:custGeom>
            <a:solidFill>
              <a:srgbClr val="960000"/>
            </a:solidFill>
          </p:spPr>
        </p:sp>
        <p:sp>
          <p:nvSpPr>
            <p:cNvPr name="TextBox 42" id="42"/>
            <p:cNvSpPr txBox="true"/>
            <p:nvPr/>
          </p:nvSpPr>
          <p:spPr>
            <a:xfrm>
              <a:off x="0" y="-47625"/>
              <a:ext cx="1281259" cy="153094"/>
            </a:xfrm>
            <a:prstGeom prst="rect">
              <a:avLst/>
            </a:prstGeom>
          </p:spPr>
          <p:txBody>
            <a:bodyPr anchor="ctr" rtlCol="false" tIns="50800" lIns="50800" bIns="50800" rIns="50800"/>
            <a:lstStyle/>
            <a:p>
              <a:pPr algn="ctr">
                <a:lnSpc>
                  <a:spcPts val="3263"/>
                </a:lnSpc>
              </a:pPr>
            </a:p>
          </p:txBody>
        </p:sp>
      </p:grpSp>
      <p:sp>
        <p:nvSpPr>
          <p:cNvPr name="TextBox 43" id="43"/>
          <p:cNvSpPr txBox="true"/>
          <p:nvPr/>
        </p:nvSpPr>
        <p:spPr>
          <a:xfrm rot="0">
            <a:off x="6896002" y="1150261"/>
            <a:ext cx="7041750" cy="1739900"/>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FFFFFF"/>
                </a:solidFill>
                <a:latin typeface="Montserrat"/>
              </a:rPr>
              <a:t>Performs a linear transformation on the original data. This technique gets all the scaled data in the range (0, 1). </a:t>
            </a:r>
          </a:p>
          <a:p>
            <a:pPr marL="431799" indent="-215899" lvl="1">
              <a:lnSpc>
                <a:spcPts val="2799"/>
              </a:lnSpc>
              <a:buFont typeface="Arial"/>
              <a:buChar char="•"/>
            </a:pPr>
            <a:r>
              <a:rPr lang="en-US" sz="1999">
                <a:solidFill>
                  <a:srgbClr val="FFFFFF"/>
                </a:solidFill>
                <a:latin typeface="Montserrat"/>
              </a:rPr>
              <a:t>(Train Accuracy = 98.65%)</a:t>
            </a:r>
          </a:p>
          <a:p>
            <a:pPr marL="431799" indent="-215899" lvl="1">
              <a:lnSpc>
                <a:spcPts val="2799"/>
              </a:lnSpc>
              <a:buFont typeface="Arial"/>
              <a:buChar char="•"/>
            </a:pPr>
            <a:r>
              <a:rPr lang="en-US" sz="1999">
                <a:solidFill>
                  <a:srgbClr val="FFFFFF"/>
                </a:solidFill>
                <a:latin typeface="Montserrat"/>
              </a:rPr>
              <a:t>(Test Accuracy = 97.86%)</a:t>
            </a:r>
          </a:p>
        </p:txBody>
      </p:sp>
      <p:sp>
        <p:nvSpPr>
          <p:cNvPr name="Freeform 44" id="44"/>
          <p:cNvSpPr/>
          <p:nvPr/>
        </p:nvSpPr>
        <p:spPr>
          <a:xfrm flipH="false" flipV="false" rot="0">
            <a:off x="13583829" y="1909114"/>
            <a:ext cx="2099358" cy="1356785"/>
          </a:xfrm>
          <a:custGeom>
            <a:avLst/>
            <a:gdLst/>
            <a:ahLst/>
            <a:cxnLst/>
            <a:rect r="r" b="b" t="t" l="l"/>
            <a:pathLst>
              <a:path h="1356785" w="2099358">
                <a:moveTo>
                  <a:pt x="0" y="0"/>
                </a:moveTo>
                <a:lnTo>
                  <a:pt x="2099358" y="0"/>
                </a:lnTo>
                <a:lnTo>
                  <a:pt x="2099358" y="1356785"/>
                </a:lnTo>
                <a:lnTo>
                  <a:pt x="0" y="1356785"/>
                </a:lnTo>
                <a:lnTo>
                  <a:pt x="0" y="0"/>
                </a:lnTo>
                <a:close/>
              </a:path>
            </a:pathLst>
          </a:custGeom>
          <a:blipFill>
            <a:blip r:embed="rId3"/>
            <a:stretch>
              <a:fillRect l="0" t="0" r="-75075" b="0"/>
            </a:stretch>
          </a:blipFill>
        </p:spPr>
      </p:sp>
      <p:sp>
        <p:nvSpPr>
          <p:cNvPr name="TextBox 45" id="45"/>
          <p:cNvSpPr txBox="true"/>
          <p:nvPr/>
        </p:nvSpPr>
        <p:spPr>
          <a:xfrm rot="0">
            <a:off x="7368746" y="598398"/>
            <a:ext cx="4077414"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Max Normalization</a:t>
            </a:r>
          </a:p>
        </p:txBody>
      </p:sp>
      <p:grpSp>
        <p:nvGrpSpPr>
          <p:cNvPr name="Group 46" id="46"/>
          <p:cNvGrpSpPr/>
          <p:nvPr/>
        </p:nvGrpSpPr>
        <p:grpSpPr>
          <a:xfrm rot="0">
            <a:off x="6698656" y="3709886"/>
            <a:ext cx="8052438" cy="1830647"/>
            <a:chOff x="0" y="0"/>
            <a:chExt cx="2120807" cy="482146"/>
          </a:xfrm>
        </p:grpSpPr>
        <p:sp>
          <p:nvSpPr>
            <p:cNvPr name="Freeform 47" id="47"/>
            <p:cNvSpPr/>
            <p:nvPr/>
          </p:nvSpPr>
          <p:spPr>
            <a:xfrm flipH="false" flipV="false" rot="0">
              <a:off x="0" y="0"/>
              <a:ext cx="2120807" cy="482146"/>
            </a:xfrm>
            <a:custGeom>
              <a:avLst/>
              <a:gdLst/>
              <a:ahLst/>
              <a:cxnLst/>
              <a:rect r="r" b="b" t="t" l="l"/>
              <a:pathLst>
                <a:path h="482146" w="2120807">
                  <a:moveTo>
                    <a:pt x="0" y="0"/>
                  </a:moveTo>
                  <a:lnTo>
                    <a:pt x="2120807" y="0"/>
                  </a:lnTo>
                  <a:lnTo>
                    <a:pt x="2120807" y="482146"/>
                  </a:lnTo>
                  <a:lnTo>
                    <a:pt x="0" y="482146"/>
                  </a:lnTo>
                  <a:close/>
                </a:path>
              </a:pathLst>
            </a:custGeom>
            <a:solidFill>
              <a:srgbClr val="000000">
                <a:alpha val="0"/>
              </a:srgbClr>
            </a:solidFill>
            <a:ln w="47625" cap="sq">
              <a:solidFill>
                <a:srgbClr val="5E17EB"/>
              </a:solidFill>
              <a:prstDash val="dash"/>
              <a:miter/>
            </a:ln>
          </p:spPr>
        </p:sp>
        <p:sp>
          <p:nvSpPr>
            <p:cNvPr name="TextBox 48" id="48"/>
            <p:cNvSpPr txBox="true"/>
            <p:nvPr/>
          </p:nvSpPr>
          <p:spPr>
            <a:xfrm>
              <a:off x="0" y="-38100"/>
              <a:ext cx="2120807" cy="520246"/>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49" id="49"/>
          <p:cNvGrpSpPr/>
          <p:nvPr/>
        </p:nvGrpSpPr>
        <p:grpSpPr>
          <a:xfrm rot="0">
            <a:off x="9580890" y="3509661"/>
            <a:ext cx="4882414" cy="400451"/>
            <a:chOff x="0" y="0"/>
            <a:chExt cx="1285903" cy="105469"/>
          </a:xfrm>
        </p:grpSpPr>
        <p:sp>
          <p:nvSpPr>
            <p:cNvPr name="Freeform 50" id="50"/>
            <p:cNvSpPr/>
            <p:nvPr/>
          </p:nvSpPr>
          <p:spPr>
            <a:xfrm flipH="false" flipV="false" rot="0">
              <a:off x="0" y="0"/>
              <a:ext cx="1285903" cy="105469"/>
            </a:xfrm>
            <a:custGeom>
              <a:avLst/>
              <a:gdLst/>
              <a:ahLst/>
              <a:cxnLst/>
              <a:rect r="r" b="b" t="t" l="l"/>
              <a:pathLst>
                <a:path h="105469" w="1285903">
                  <a:moveTo>
                    <a:pt x="23785" y="0"/>
                  </a:moveTo>
                  <a:lnTo>
                    <a:pt x="1262118" y="0"/>
                  </a:lnTo>
                  <a:cubicBezTo>
                    <a:pt x="1268426" y="0"/>
                    <a:pt x="1274476" y="2506"/>
                    <a:pt x="1278937" y="6966"/>
                  </a:cubicBezTo>
                  <a:cubicBezTo>
                    <a:pt x="1283397" y="11427"/>
                    <a:pt x="1285903" y="17477"/>
                    <a:pt x="1285903" y="23785"/>
                  </a:cubicBezTo>
                  <a:lnTo>
                    <a:pt x="1285903" y="81684"/>
                  </a:lnTo>
                  <a:cubicBezTo>
                    <a:pt x="1285903" y="87992"/>
                    <a:pt x="1283397" y="94042"/>
                    <a:pt x="1278937" y="98502"/>
                  </a:cubicBezTo>
                  <a:cubicBezTo>
                    <a:pt x="1274476" y="102963"/>
                    <a:pt x="1268426" y="105469"/>
                    <a:pt x="1262118" y="105469"/>
                  </a:cubicBezTo>
                  <a:lnTo>
                    <a:pt x="23785" y="105469"/>
                  </a:lnTo>
                  <a:cubicBezTo>
                    <a:pt x="17477" y="105469"/>
                    <a:pt x="11427" y="102963"/>
                    <a:pt x="6966" y="98502"/>
                  </a:cubicBezTo>
                  <a:cubicBezTo>
                    <a:pt x="2506" y="94042"/>
                    <a:pt x="0" y="87992"/>
                    <a:pt x="0" y="81684"/>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51" id="51"/>
            <p:cNvSpPr txBox="true"/>
            <p:nvPr/>
          </p:nvSpPr>
          <p:spPr>
            <a:xfrm>
              <a:off x="0" y="-47625"/>
              <a:ext cx="1285903" cy="153094"/>
            </a:xfrm>
            <a:prstGeom prst="rect">
              <a:avLst/>
            </a:prstGeom>
          </p:spPr>
          <p:txBody>
            <a:bodyPr anchor="ctr" rtlCol="false" tIns="50800" lIns="50800" bIns="50800" rIns="50800"/>
            <a:lstStyle/>
            <a:p>
              <a:pPr algn="ctr">
                <a:lnSpc>
                  <a:spcPts val="3263"/>
                </a:lnSpc>
              </a:pPr>
            </a:p>
          </p:txBody>
        </p:sp>
      </p:grpSp>
      <p:sp>
        <p:nvSpPr>
          <p:cNvPr name="Freeform 52" id="52"/>
          <p:cNvSpPr/>
          <p:nvPr/>
        </p:nvSpPr>
        <p:spPr>
          <a:xfrm flipH="false" flipV="false" rot="0">
            <a:off x="14108204" y="4412577"/>
            <a:ext cx="3041628" cy="2071335"/>
          </a:xfrm>
          <a:custGeom>
            <a:avLst/>
            <a:gdLst/>
            <a:ahLst/>
            <a:cxnLst/>
            <a:rect r="r" b="b" t="t" l="l"/>
            <a:pathLst>
              <a:path h="2071335" w="3041628">
                <a:moveTo>
                  <a:pt x="0" y="0"/>
                </a:moveTo>
                <a:lnTo>
                  <a:pt x="3041628" y="0"/>
                </a:lnTo>
                <a:lnTo>
                  <a:pt x="3041628" y="2071335"/>
                </a:lnTo>
                <a:lnTo>
                  <a:pt x="0" y="2071335"/>
                </a:lnTo>
                <a:lnTo>
                  <a:pt x="0" y="0"/>
                </a:lnTo>
                <a:close/>
              </a:path>
            </a:pathLst>
          </a:custGeom>
          <a:blipFill>
            <a:blip r:embed="rId4"/>
            <a:stretch>
              <a:fillRect l="0" t="0" r="0" b="0"/>
            </a:stretch>
          </a:blipFill>
        </p:spPr>
      </p:sp>
      <p:sp>
        <p:nvSpPr>
          <p:cNvPr name="TextBox 53" id="53"/>
          <p:cNvSpPr txBox="true"/>
          <p:nvPr/>
        </p:nvSpPr>
        <p:spPr>
          <a:xfrm rot="0">
            <a:off x="10291987" y="3487075"/>
            <a:ext cx="3460221"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Z-Score Normalization</a:t>
            </a:r>
          </a:p>
        </p:txBody>
      </p:sp>
      <p:sp>
        <p:nvSpPr>
          <p:cNvPr name="TextBox 54" id="54"/>
          <p:cNvSpPr txBox="true"/>
          <p:nvPr/>
        </p:nvSpPr>
        <p:spPr>
          <a:xfrm rot="0">
            <a:off x="6946287" y="4014887"/>
            <a:ext cx="7557177" cy="1410335"/>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FFFFFF"/>
                </a:solidFill>
                <a:latin typeface="Montserrat"/>
              </a:rPr>
              <a:t>Z-score normalization transforms the data into a mean of 0 and a standard deviation 1.</a:t>
            </a:r>
          </a:p>
          <a:p>
            <a:pPr marL="431799" indent="-215899" lvl="1">
              <a:lnSpc>
                <a:spcPts val="2799"/>
              </a:lnSpc>
              <a:buFont typeface="Arial"/>
              <a:buChar char="•"/>
            </a:pPr>
            <a:r>
              <a:rPr lang="en-US" sz="1999">
                <a:solidFill>
                  <a:srgbClr val="FFFFFF"/>
                </a:solidFill>
                <a:latin typeface="Montserrat"/>
              </a:rPr>
              <a:t>(Train Accuracy = 98.09%)</a:t>
            </a:r>
          </a:p>
          <a:p>
            <a:pPr marL="431799" indent="-215899" lvl="1">
              <a:lnSpc>
                <a:spcPts val="2799"/>
              </a:lnSpc>
              <a:buFont typeface="Arial"/>
              <a:buChar char="•"/>
            </a:pPr>
            <a:r>
              <a:rPr lang="en-US" sz="1999">
                <a:solidFill>
                  <a:srgbClr val="FFFFFF"/>
                </a:solidFill>
                <a:latin typeface="Montserrat"/>
              </a:rPr>
              <a:t>(Test Accuracy = 96.30%)</a:t>
            </a:r>
          </a:p>
        </p:txBody>
      </p:sp>
      <p:sp>
        <p:nvSpPr>
          <p:cNvPr name="Freeform 55" id="55"/>
          <p:cNvSpPr/>
          <p:nvPr/>
        </p:nvSpPr>
        <p:spPr>
          <a:xfrm flipH="false" flipV="false" rot="0">
            <a:off x="15271337" y="2033665"/>
            <a:ext cx="348156" cy="515436"/>
          </a:xfrm>
          <a:custGeom>
            <a:avLst/>
            <a:gdLst/>
            <a:ahLst/>
            <a:cxnLst/>
            <a:rect r="r" b="b" t="t" l="l"/>
            <a:pathLst>
              <a:path h="515436" w="348156">
                <a:moveTo>
                  <a:pt x="0" y="0"/>
                </a:moveTo>
                <a:lnTo>
                  <a:pt x="348156" y="0"/>
                </a:lnTo>
                <a:lnTo>
                  <a:pt x="348156" y="515436"/>
                </a:lnTo>
                <a:lnTo>
                  <a:pt x="0" y="515436"/>
                </a:lnTo>
                <a:lnTo>
                  <a:pt x="0" y="0"/>
                </a:lnTo>
                <a:close/>
              </a:path>
            </a:pathLst>
          </a:custGeom>
          <a:blipFill>
            <a:blip r:embed="rId3"/>
            <a:stretch>
              <a:fillRect l="0" t="-163230" r="-955696" b="0"/>
            </a:stretch>
          </a:blipFill>
        </p:spPr>
      </p:sp>
      <p:grpSp>
        <p:nvGrpSpPr>
          <p:cNvPr name="Group 56" id="56"/>
          <p:cNvGrpSpPr/>
          <p:nvPr/>
        </p:nvGrpSpPr>
        <p:grpSpPr>
          <a:xfrm rot="0">
            <a:off x="-470581" y="9728420"/>
            <a:ext cx="18717364" cy="1816577"/>
            <a:chOff x="0" y="0"/>
            <a:chExt cx="4229997" cy="410534"/>
          </a:xfrm>
        </p:grpSpPr>
        <p:sp>
          <p:nvSpPr>
            <p:cNvPr name="Freeform 57" id="57"/>
            <p:cNvSpPr/>
            <p:nvPr/>
          </p:nvSpPr>
          <p:spPr>
            <a:xfrm flipH="false" flipV="false" rot="0">
              <a:off x="0" y="0"/>
              <a:ext cx="4227401" cy="410534"/>
            </a:xfrm>
            <a:custGeom>
              <a:avLst/>
              <a:gdLst/>
              <a:ahLst/>
              <a:cxnLst/>
              <a:rect r="r" b="b" t="t" l="l"/>
              <a:pathLst>
                <a:path h="410534" w="4227401">
                  <a:moveTo>
                    <a:pt x="4018525" y="0"/>
                  </a:moveTo>
                  <a:lnTo>
                    <a:pt x="8272" y="0"/>
                  </a:lnTo>
                  <a:cubicBezTo>
                    <a:pt x="6078" y="0"/>
                    <a:pt x="3974" y="872"/>
                    <a:pt x="2423" y="2423"/>
                  </a:cubicBezTo>
                  <a:cubicBezTo>
                    <a:pt x="872" y="3974"/>
                    <a:pt x="0" y="6078"/>
                    <a:pt x="0" y="8272"/>
                  </a:cubicBezTo>
                  <a:lnTo>
                    <a:pt x="0" y="402262"/>
                  </a:lnTo>
                  <a:cubicBezTo>
                    <a:pt x="0" y="404456"/>
                    <a:pt x="872" y="406560"/>
                    <a:pt x="2423" y="408111"/>
                  </a:cubicBezTo>
                  <a:cubicBezTo>
                    <a:pt x="3974" y="409663"/>
                    <a:pt x="6078" y="410534"/>
                    <a:pt x="8272" y="410534"/>
                  </a:cubicBezTo>
                  <a:lnTo>
                    <a:pt x="4018525" y="410534"/>
                  </a:lnTo>
                  <a:cubicBezTo>
                    <a:pt x="4023819" y="410534"/>
                    <a:pt x="4028893" y="408417"/>
                    <a:pt x="4032617" y="404655"/>
                  </a:cubicBezTo>
                  <a:lnTo>
                    <a:pt x="4224177" y="211146"/>
                  </a:lnTo>
                  <a:cubicBezTo>
                    <a:pt x="4227401" y="207890"/>
                    <a:pt x="4227401" y="202644"/>
                    <a:pt x="4224177" y="199388"/>
                  </a:cubicBezTo>
                  <a:lnTo>
                    <a:pt x="4032617" y="5879"/>
                  </a:lnTo>
                  <a:cubicBezTo>
                    <a:pt x="4028893" y="2117"/>
                    <a:pt x="4023819" y="0"/>
                    <a:pt x="4018525" y="0"/>
                  </a:cubicBezTo>
                  <a:close/>
                </a:path>
              </a:pathLst>
            </a:custGeom>
            <a:solidFill>
              <a:srgbClr val="960000"/>
            </a:solidFill>
          </p:spPr>
        </p:sp>
        <p:sp>
          <p:nvSpPr>
            <p:cNvPr name="TextBox 58" id="58"/>
            <p:cNvSpPr txBox="true"/>
            <p:nvPr/>
          </p:nvSpPr>
          <p:spPr>
            <a:xfrm>
              <a:off x="0" y="-38100"/>
              <a:ext cx="4115697" cy="448634"/>
            </a:xfrm>
            <a:prstGeom prst="rect">
              <a:avLst/>
            </a:prstGeom>
          </p:spPr>
          <p:txBody>
            <a:bodyPr anchor="ctr" rtlCol="false" tIns="59203" lIns="59203" bIns="59203" rIns="59203"/>
            <a:lstStyle/>
            <a:p>
              <a:pPr algn="ctr">
                <a:lnSpc>
                  <a:spcPts val="3360"/>
                </a:lnSpc>
              </a:pPr>
            </a:p>
          </p:txBody>
        </p:sp>
      </p:grpSp>
      <p:grpSp>
        <p:nvGrpSpPr>
          <p:cNvPr name="Group 59" id="59"/>
          <p:cNvGrpSpPr/>
          <p:nvPr/>
        </p:nvGrpSpPr>
        <p:grpSpPr>
          <a:xfrm rot="0">
            <a:off x="8045449" y="9648825"/>
            <a:ext cx="4679214" cy="3267113"/>
            <a:chOff x="0" y="0"/>
            <a:chExt cx="873079" cy="609600"/>
          </a:xfrm>
        </p:grpSpPr>
        <p:sp>
          <p:nvSpPr>
            <p:cNvPr name="Freeform 60" id="60"/>
            <p:cNvSpPr/>
            <p:nvPr/>
          </p:nvSpPr>
          <p:spPr>
            <a:xfrm flipH="false" flipV="false" rot="0">
              <a:off x="8040" y="0"/>
              <a:ext cx="857000" cy="609600"/>
            </a:xfrm>
            <a:custGeom>
              <a:avLst/>
              <a:gdLst/>
              <a:ahLst/>
              <a:cxnLst/>
              <a:rect r="r" b="b" t="t" l="l"/>
              <a:pathLst>
                <a:path h="609600" w="857000">
                  <a:moveTo>
                    <a:pt x="228251" y="0"/>
                  </a:moveTo>
                  <a:lnTo>
                    <a:pt x="628749" y="0"/>
                  </a:lnTo>
                  <a:cubicBezTo>
                    <a:pt x="648510" y="0"/>
                    <a:pt x="666054" y="12645"/>
                    <a:pt x="672303" y="31393"/>
                  </a:cubicBezTo>
                  <a:lnTo>
                    <a:pt x="854575" y="578207"/>
                  </a:lnTo>
                  <a:cubicBezTo>
                    <a:pt x="856999" y="585481"/>
                    <a:pt x="855780" y="593476"/>
                    <a:pt x="851297" y="599695"/>
                  </a:cubicBezTo>
                  <a:cubicBezTo>
                    <a:pt x="846814" y="605915"/>
                    <a:pt x="839615" y="609600"/>
                    <a:pt x="831948" y="609600"/>
                  </a:cubicBezTo>
                  <a:lnTo>
                    <a:pt x="25051" y="609600"/>
                  </a:lnTo>
                  <a:cubicBezTo>
                    <a:pt x="17384" y="609600"/>
                    <a:pt x="10185" y="605915"/>
                    <a:pt x="5702" y="599695"/>
                  </a:cubicBezTo>
                  <a:cubicBezTo>
                    <a:pt x="1220" y="593476"/>
                    <a:pt x="0" y="585481"/>
                    <a:pt x="2424" y="578207"/>
                  </a:cubicBezTo>
                  <a:lnTo>
                    <a:pt x="184696" y="31393"/>
                  </a:lnTo>
                  <a:cubicBezTo>
                    <a:pt x="190945" y="12645"/>
                    <a:pt x="208489" y="0"/>
                    <a:pt x="228251" y="0"/>
                  </a:cubicBezTo>
                  <a:close/>
                </a:path>
              </a:pathLst>
            </a:custGeom>
            <a:solidFill>
              <a:srgbClr val="FFFFFF"/>
            </a:solidFill>
            <a:ln w="19050" cap="sq">
              <a:solidFill>
                <a:srgbClr val="FFFFFF"/>
              </a:solidFill>
              <a:prstDash val="solid"/>
              <a:miter/>
            </a:ln>
          </p:spPr>
        </p:sp>
        <p:sp>
          <p:nvSpPr>
            <p:cNvPr name="TextBox 61" id="61"/>
            <p:cNvSpPr txBox="true"/>
            <p:nvPr/>
          </p:nvSpPr>
          <p:spPr>
            <a:xfrm>
              <a:off x="127000" y="-38100"/>
              <a:ext cx="619079" cy="647700"/>
            </a:xfrm>
            <a:prstGeom prst="rect">
              <a:avLst/>
            </a:prstGeom>
          </p:spPr>
          <p:txBody>
            <a:bodyPr anchor="ctr" rtlCol="false" tIns="59203" lIns="59203" bIns="59203" rIns="59203"/>
            <a:lstStyle/>
            <a:p>
              <a:pPr algn="ctr">
                <a:lnSpc>
                  <a:spcPts val="3360"/>
                </a:lnSpc>
              </a:pPr>
            </a:p>
          </p:txBody>
        </p:sp>
      </p:grpSp>
      <p:sp>
        <p:nvSpPr>
          <p:cNvPr name="TextBox 62" id="62"/>
          <p:cNvSpPr txBox="true"/>
          <p:nvPr/>
        </p:nvSpPr>
        <p:spPr>
          <a:xfrm rot="0">
            <a:off x="13481546" y="9799282"/>
            <a:ext cx="248807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Model prediction</a:t>
            </a:r>
          </a:p>
        </p:txBody>
      </p:sp>
      <p:sp>
        <p:nvSpPr>
          <p:cNvPr name="TextBox 63" id="63"/>
          <p:cNvSpPr txBox="true"/>
          <p:nvPr/>
        </p:nvSpPr>
        <p:spPr>
          <a:xfrm rot="0">
            <a:off x="9192956" y="9799282"/>
            <a:ext cx="2384199"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960000">
                    <a:alpha val="69804"/>
                  </a:srgbClr>
                </a:solidFill>
                <a:latin typeface="Montserrat Bold"/>
              </a:rPr>
              <a:t>Pre-Processing</a:t>
            </a:r>
          </a:p>
        </p:txBody>
      </p:sp>
      <p:sp>
        <p:nvSpPr>
          <p:cNvPr name="TextBox 64" id="64"/>
          <p:cNvSpPr txBox="true"/>
          <p:nvPr/>
        </p:nvSpPr>
        <p:spPr>
          <a:xfrm rot="0">
            <a:off x="5263279" y="9799282"/>
            <a:ext cx="1509761"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EDA</a:t>
            </a:r>
          </a:p>
        </p:txBody>
      </p:sp>
      <p:sp>
        <p:nvSpPr>
          <p:cNvPr name="TextBox 65" id="65"/>
          <p:cNvSpPr txBox="true"/>
          <p:nvPr/>
        </p:nvSpPr>
        <p:spPr>
          <a:xfrm rot="0">
            <a:off x="1171784" y="9763091"/>
            <a:ext cx="236894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Air Pollution and RH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41E20"/>
        </a:solidFill>
      </p:bgPr>
    </p:bg>
    <p:spTree>
      <p:nvGrpSpPr>
        <p:cNvPr id="1" name=""/>
        <p:cNvGrpSpPr/>
        <p:nvPr/>
      </p:nvGrpSpPr>
      <p:grpSpPr>
        <a:xfrm>
          <a:off x="0" y="0"/>
          <a:ext cx="0" cy="0"/>
          <a:chOff x="0" y="0"/>
          <a:chExt cx="0" cy="0"/>
        </a:xfrm>
      </p:grpSpPr>
      <p:grpSp>
        <p:nvGrpSpPr>
          <p:cNvPr name="Group 2" id="2"/>
          <p:cNvGrpSpPr/>
          <p:nvPr/>
        </p:nvGrpSpPr>
        <p:grpSpPr>
          <a:xfrm rot="0">
            <a:off x="-1095673" y="-1026553"/>
            <a:ext cx="7746157" cy="1672576"/>
            <a:chOff x="0" y="0"/>
            <a:chExt cx="2040140" cy="440514"/>
          </a:xfrm>
        </p:grpSpPr>
        <p:sp>
          <p:nvSpPr>
            <p:cNvPr name="Freeform 3" id="3"/>
            <p:cNvSpPr/>
            <p:nvPr/>
          </p:nvSpPr>
          <p:spPr>
            <a:xfrm flipH="false" flipV="false" rot="0">
              <a:off x="0" y="0"/>
              <a:ext cx="2034242" cy="440514"/>
            </a:xfrm>
            <a:custGeom>
              <a:avLst/>
              <a:gdLst/>
              <a:ahLst/>
              <a:cxnLst/>
              <a:rect r="r" b="b" t="t" l="l"/>
              <a:pathLst>
                <a:path h="440514" w="2034242">
                  <a:moveTo>
                    <a:pt x="1816951" y="0"/>
                  </a:moveTo>
                  <a:lnTo>
                    <a:pt x="19989" y="0"/>
                  </a:lnTo>
                  <a:cubicBezTo>
                    <a:pt x="8949" y="0"/>
                    <a:pt x="0" y="8949"/>
                    <a:pt x="0" y="19989"/>
                  </a:cubicBezTo>
                  <a:lnTo>
                    <a:pt x="0" y="420525"/>
                  </a:lnTo>
                  <a:cubicBezTo>
                    <a:pt x="0" y="431565"/>
                    <a:pt x="8949" y="440514"/>
                    <a:pt x="19989" y="440514"/>
                  </a:cubicBezTo>
                  <a:lnTo>
                    <a:pt x="1816951" y="440514"/>
                  </a:lnTo>
                  <a:cubicBezTo>
                    <a:pt x="1829693" y="440514"/>
                    <a:pt x="1841854" y="435187"/>
                    <a:pt x="1850494" y="425822"/>
                  </a:cubicBezTo>
                  <a:lnTo>
                    <a:pt x="2026586" y="234949"/>
                  </a:lnTo>
                  <a:cubicBezTo>
                    <a:pt x="2034242" y="226650"/>
                    <a:pt x="2034242" y="213864"/>
                    <a:pt x="2026586" y="205565"/>
                  </a:cubicBezTo>
                  <a:lnTo>
                    <a:pt x="1850494" y="14692"/>
                  </a:lnTo>
                  <a:cubicBezTo>
                    <a:pt x="1841854" y="5327"/>
                    <a:pt x="1829693" y="0"/>
                    <a:pt x="1816951" y="0"/>
                  </a:cubicBez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0" y="-38100"/>
              <a:ext cx="1925840" cy="478614"/>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70315" y="-798423"/>
            <a:ext cx="5735702" cy="1758772"/>
            <a:chOff x="0" y="0"/>
            <a:chExt cx="1510637" cy="463216"/>
          </a:xfrm>
        </p:grpSpPr>
        <p:sp>
          <p:nvSpPr>
            <p:cNvPr name="Freeform 6" id="6"/>
            <p:cNvSpPr/>
            <p:nvPr/>
          </p:nvSpPr>
          <p:spPr>
            <a:xfrm flipH="false" flipV="false" rot="0">
              <a:off x="0" y="0"/>
              <a:ext cx="1503020" cy="463216"/>
            </a:xfrm>
            <a:custGeom>
              <a:avLst/>
              <a:gdLst/>
              <a:ahLst/>
              <a:cxnLst/>
              <a:rect r="r" b="b" t="t" l="l"/>
              <a:pathLst>
                <a:path h="463216" w="1503020">
                  <a:moveTo>
                    <a:pt x="1280442" y="0"/>
                  </a:moveTo>
                  <a:lnTo>
                    <a:pt x="26996" y="0"/>
                  </a:lnTo>
                  <a:cubicBezTo>
                    <a:pt x="19836" y="0"/>
                    <a:pt x="12969" y="2844"/>
                    <a:pt x="7907" y="7907"/>
                  </a:cubicBezTo>
                  <a:cubicBezTo>
                    <a:pt x="2844" y="12969"/>
                    <a:pt x="0" y="19836"/>
                    <a:pt x="0" y="26996"/>
                  </a:cubicBezTo>
                  <a:lnTo>
                    <a:pt x="0" y="436220"/>
                  </a:lnTo>
                  <a:cubicBezTo>
                    <a:pt x="0" y="443380"/>
                    <a:pt x="2844" y="450246"/>
                    <a:pt x="7907" y="455309"/>
                  </a:cubicBezTo>
                  <a:cubicBezTo>
                    <a:pt x="12969" y="460371"/>
                    <a:pt x="19836" y="463216"/>
                    <a:pt x="26996" y="463216"/>
                  </a:cubicBezTo>
                  <a:lnTo>
                    <a:pt x="1280442" y="463216"/>
                  </a:lnTo>
                  <a:cubicBezTo>
                    <a:pt x="1297600" y="463216"/>
                    <a:pt x="1313925" y="455821"/>
                    <a:pt x="1325241" y="442923"/>
                  </a:cubicBezTo>
                  <a:lnTo>
                    <a:pt x="1492834" y="251900"/>
                  </a:lnTo>
                  <a:cubicBezTo>
                    <a:pt x="1503020" y="240290"/>
                    <a:pt x="1503020" y="222926"/>
                    <a:pt x="1492834" y="211315"/>
                  </a:cubicBezTo>
                  <a:lnTo>
                    <a:pt x="1325241" y="20293"/>
                  </a:lnTo>
                  <a:cubicBezTo>
                    <a:pt x="1313925" y="7395"/>
                    <a:pt x="1297600" y="0"/>
                    <a:pt x="1280442" y="0"/>
                  </a:cubicBezTo>
                  <a:close/>
                </a:path>
              </a:pathLst>
            </a:custGeom>
            <a:solidFill>
              <a:srgbClr val="FFFFFF"/>
            </a:solidFill>
          </p:spPr>
        </p:sp>
        <p:sp>
          <p:nvSpPr>
            <p:cNvPr name="TextBox 7" id="7"/>
            <p:cNvSpPr txBox="true"/>
            <p:nvPr/>
          </p:nvSpPr>
          <p:spPr>
            <a:xfrm>
              <a:off x="0" y="-38100"/>
              <a:ext cx="1396337" cy="501316"/>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70315" y="-798423"/>
            <a:ext cx="6280189" cy="1558747"/>
            <a:chOff x="0" y="0"/>
            <a:chExt cx="1654042" cy="410534"/>
          </a:xfrm>
        </p:grpSpPr>
        <p:sp>
          <p:nvSpPr>
            <p:cNvPr name="Freeform 9" id="9"/>
            <p:cNvSpPr/>
            <p:nvPr/>
          </p:nvSpPr>
          <p:spPr>
            <a:xfrm flipH="false" flipV="false" rot="0">
              <a:off x="0" y="0"/>
              <a:ext cx="1646304" cy="410534"/>
            </a:xfrm>
            <a:custGeom>
              <a:avLst/>
              <a:gdLst/>
              <a:ahLst/>
              <a:cxnLst/>
              <a:rect r="r" b="b" t="t" l="l"/>
              <a:pathLst>
                <a:path h="410534" w="1646304">
                  <a:moveTo>
                    <a:pt x="1426187" y="0"/>
                  </a:moveTo>
                  <a:lnTo>
                    <a:pt x="24655" y="0"/>
                  </a:lnTo>
                  <a:cubicBezTo>
                    <a:pt x="11038" y="0"/>
                    <a:pt x="0" y="11038"/>
                    <a:pt x="0" y="24655"/>
                  </a:cubicBezTo>
                  <a:lnTo>
                    <a:pt x="0" y="385879"/>
                  </a:lnTo>
                  <a:cubicBezTo>
                    <a:pt x="0" y="399496"/>
                    <a:pt x="11038" y="410534"/>
                    <a:pt x="24655" y="410534"/>
                  </a:cubicBezTo>
                  <a:lnTo>
                    <a:pt x="1426187" y="410534"/>
                  </a:lnTo>
                  <a:cubicBezTo>
                    <a:pt x="1441964" y="410534"/>
                    <a:pt x="1457087" y="404225"/>
                    <a:pt x="1468187" y="393012"/>
                  </a:cubicBezTo>
                  <a:lnTo>
                    <a:pt x="1636696" y="222789"/>
                  </a:lnTo>
                  <a:cubicBezTo>
                    <a:pt x="1646304" y="213083"/>
                    <a:pt x="1646304" y="197451"/>
                    <a:pt x="1636696" y="187745"/>
                  </a:cubicBezTo>
                  <a:lnTo>
                    <a:pt x="1468187" y="17522"/>
                  </a:lnTo>
                  <a:cubicBezTo>
                    <a:pt x="1457087" y="6309"/>
                    <a:pt x="1441964" y="0"/>
                    <a:pt x="1426187" y="0"/>
                  </a:cubicBezTo>
                  <a:close/>
                </a:path>
              </a:pathLst>
            </a:custGeom>
            <a:solidFill>
              <a:srgbClr val="960000"/>
            </a:solidFill>
          </p:spPr>
        </p:sp>
        <p:sp>
          <p:nvSpPr>
            <p:cNvPr name="TextBox 10" id="10"/>
            <p:cNvSpPr txBox="true"/>
            <p:nvPr/>
          </p:nvSpPr>
          <p:spPr>
            <a:xfrm>
              <a:off x="0" y="-38100"/>
              <a:ext cx="1539742" cy="448634"/>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718952" y="1926447"/>
            <a:ext cx="7157093" cy="3463612"/>
            <a:chOff x="0" y="0"/>
            <a:chExt cx="1814445" cy="878084"/>
          </a:xfrm>
        </p:grpSpPr>
        <p:sp>
          <p:nvSpPr>
            <p:cNvPr name="Freeform 12" id="12"/>
            <p:cNvSpPr/>
            <p:nvPr/>
          </p:nvSpPr>
          <p:spPr>
            <a:xfrm flipH="false" flipV="false" rot="0">
              <a:off x="0" y="0"/>
              <a:ext cx="1814445" cy="878084"/>
            </a:xfrm>
            <a:custGeom>
              <a:avLst/>
              <a:gdLst/>
              <a:ahLst/>
              <a:cxnLst/>
              <a:rect r="r" b="b" t="t" l="l"/>
              <a:pathLst>
                <a:path h="878084" w="1814445">
                  <a:moveTo>
                    <a:pt x="0" y="0"/>
                  </a:moveTo>
                  <a:lnTo>
                    <a:pt x="1814445" y="0"/>
                  </a:lnTo>
                  <a:lnTo>
                    <a:pt x="1814445" y="878084"/>
                  </a:lnTo>
                  <a:lnTo>
                    <a:pt x="0" y="878084"/>
                  </a:lnTo>
                  <a:close/>
                </a:path>
              </a:pathLst>
            </a:custGeom>
            <a:solidFill>
              <a:srgbClr val="000000">
                <a:alpha val="0"/>
              </a:srgbClr>
            </a:solidFill>
            <a:ln w="47625" cap="sq">
              <a:solidFill>
                <a:srgbClr val="5E17EB"/>
              </a:solidFill>
              <a:prstDash val="dash"/>
              <a:miter/>
            </a:ln>
          </p:spPr>
        </p:sp>
        <p:sp>
          <p:nvSpPr>
            <p:cNvPr name="TextBox 13" id="13"/>
            <p:cNvSpPr txBox="true"/>
            <p:nvPr/>
          </p:nvSpPr>
          <p:spPr>
            <a:xfrm>
              <a:off x="0" y="-38100"/>
              <a:ext cx="1814445" cy="916184"/>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4" id="14"/>
          <p:cNvGrpSpPr/>
          <p:nvPr/>
        </p:nvGrpSpPr>
        <p:grpSpPr>
          <a:xfrm rot="0">
            <a:off x="1663483" y="1522461"/>
            <a:ext cx="4882414" cy="375412"/>
            <a:chOff x="0" y="0"/>
            <a:chExt cx="1285903" cy="98874"/>
          </a:xfrm>
        </p:grpSpPr>
        <p:sp>
          <p:nvSpPr>
            <p:cNvPr name="Freeform 15" id="15"/>
            <p:cNvSpPr/>
            <p:nvPr/>
          </p:nvSpPr>
          <p:spPr>
            <a:xfrm flipH="false" flipV="false" rot="0">
              <a:off x="0" y="0"/>
              <a:ext cx="1285903" cy="98874"/>
            </a:xfrm>
            <a:custGeom>
              <a:avLst/>
              <a:gdLst/>
              <a:ahLst/>
              <a:cxnLst/>
              <a:rect r="r" b="b" t="t" l="l"/>
              <a:pathLst>
                <a:path h="98874" w="1285903">
                  <a:moveTo>
                    <a:pt x="23785" y="0"/>
                  </a:moveTo>
                  <a:lnTo>
                    <a:pt x="1262118" y="0"/>
                  </a:lnTo>
                  <a:cubicBezTo>
                    <a:pt x="1268426" y="0"/>
                    <a:pt x="1274476" y="2506"/>
                    <a:pt x="1278937" y="6966"/>
                  </a:cubicBezTo>
                  <a:cubicBezTo>
                    <a:pt x="1283397" y="11427"/>
                    <a:pt x="1285903" y="17477"/>
                    <a:pt x="1285903" y="23785"/>
                  </a:cubicBezTo>
                  <a:lnTo>
                    <a:pt x="1285903" y="75089"/>
                  </a:lnTo>
                  <a:cubicBezTo>
                    <a:pt x="1285903" y="81397"/>
                    <a:pt x="1283397" y="87447"/>
                    <a:pt x="1278937" y="91907"/>
                  </a:cubicBezTo>
                  <a:cubicBezTo>
                    <a:pt x="1274476" y="96368"/>
                    <a:pt x="1268426" y="98874"/>
                    <a:pt x="1262118" y="98874"/>
                  </a:cubicBezTo>
                  <a:lnTo>
                    <a:pt x="23785" y="98874"/>
                  </a:lnTo>
                  <a:cubicBezTo>
                    <a:pt x="17477" y="98874"/>
                    <a:pt x="11427" y="96368"/>
                    <a:pt x="6966" y="91907"/>
                  </a:cubicBezTo>
                  <a:cubicBezTo>
                    <a:pt x="2506" y="87447"/>
                    <a:pt x="0" y="81397"/>
                    <a:pt x="0" y="75089"/>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16" id="16"/>
            <p:cNvSpPr txBox="true"/>
            <p:nvPr/>
          </p:nvSpPr>
          <p:spPr>
            <a:xfrm>
              <a:off x="0" y="-47625"/>
              <a:ext cx="1285903" cy="146499"/>
            </a:xfrm>
            <a:prstGeom prst="rect">
              <a:avLst/>
            </a:prstGeom>
          </p:spPr>
          <p:txBody>
            <a:bodyPr anchor="ctr" rtlCol="false" tIns="50800" lIns="50800" bIns="50800" rIns="50800"/>
            <a:lstStyle/>
            <a:p>
              <a:pPr algn="ctr">
                <a:lnSpc>
                  <a:spcPts val="3263"/>
                </a:lnSpc>
              </a:pPr>
            </a:p>
          </p:txBody>
        </p:sp>
      </p:grpSp>
      <p:grpSp>
        <p:nvGrpSpPr>
          <p:cNvPr name="Group 17" id="17"/>
          <p:cNvGrpSpPr/>
          <p:nvPr/>
        </p:nvGrpSpPr>
        <p:grpSpPr>
          <a:xfrm rot="0">
            <a:off x="1733376" y="6209209"/>
            <a:ext cx="4882414" cy="400451"/>
            <a:chOff x="0" y="0"/>
            <a:chExt cx="1285903" cy="105469"/>
          </a:xfrm>
        </p:grpSpPr>
        <p:sp>
          <p:nvSpPr>
            <p:cNvPr name="Freeform 18" id="18"/>
            <p:cNvSpPr/>
            <p:nvPr/>
          </p:nvSpPr>
          <p:spPr>
            <a:xfrm flipH="false" flipV="false" rot="0">
              <a:off x="0" y="0"/>
              <a:ext cx="1285903" cy="105469"/>
            </a:xfrm>
            <a:custGeom>
              <a:avLst/>
              <a:gdLst/>
              <a:ahLst/>
              <a:cxnLst/>
              <a:rect r="r" b="b" t="t" l="l"/>
              <a:pathLst>
                <a:path h="105469" w="1285903">
                  <a:moveTo>
                    <a:pt x="23785" y="0"/>
                  </a:moveTo>
                  <a:lnTo>
                    <a:pt x="1262118" y="0"/>
                  </a:lnTo>
                  <a:cubicBezTo>
                    <a:pt x="1268426" y="0"/>
                    <a:pt x="1274476" y="2506"/>
                    <a:pt x="1278937" y="6966"/>
                  </a:cubicBezTo>
                  <a:cubicBezTo>
                    <a:pt x="1283397" y="11427"/>
                    <a:pt x="1285903" y="17477"/>
                    <a:pt x="1285903" y="23785"/>
                  </a:cubicBezTo>
                  <a:lnTo>
                    <a:pt x="1285903" y="81684"/>
                  </a:lnTo>
                  <a:cubicBezTo>
                    <a:pt x="1285903" y="87992"/>
                    <a:pt x="1283397" y="94042"/>
                    <a:pt x="1278937" y="98502"/>
                  </a:cubicBezTo>
                  <a:cubicBezTo>
                    <a:pt x="1274476" y="102963"/>
                    <a:pt x="1268426" y="105469"/>
                    <a:pt x="1262118" y="105469"/>
                  </a:cubicBezTo>
                  <a:lnTo>
                    <a:pt x="23785" y="105469"/>
                  </a:lnTo>
                  <a:cubicBezTo>
                    <a:pt x="17477" y="105469"/>
                    <a:pt x="11427" y="102963"/>
                    <a:pt x="6966" y="98502"/>
                  </a:cubicBezTo>
                  <a:cubicBezTo>
                    <a:pt x="2506" y="94042"/>
                    <a:pt x="0" y="87992"/>
                    <a:pt x="0" y="81684"/>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19" id="19"/>
            <p:cNvSpPr txBox="true"/>
            <p:nvPr/>
          </p:nvSpPr>
          <p:spPr>
            <a:xfrm>
              <a:off x="0" y="-47625"/>
              <a:ext cx="1285903" cy="153094"/>
            </a:xfrm>
            <a:prstGeom prst="rect">
              <a:avLst/>
            </a:prstGeom>
          </p:spPr>
          <p:txBody>
            <a:bodyPr anchor="ctr" rtlCol="false" tIns="50800" lIns="50800" bIns="50800" rIns="50800"/>
            <a:lstStyle/>
            <a:p>
              <a:pPr algn="ctr">
                <a:lnSpc>
                  <a:spcPts val="3263"/>
                </a:lnSpc>
              </a:pPr>
            </a:p>
          </p:txBody>
        </p:sp>
      </p:grpSp>
      <p:grpSp>
        <p:nvGrpSpPr>
          <p:cNvPr name="Group 20" id="20"/>
          <p:cNvGrpSpPr/>
          <p:nvPr/>
        </p:nvGrpSpPr>
        <p:grpSpPr>
          <a:xfrm rot="0">
            <a:off x="768036" y="6066334"/>
            <a:ext cx="7058925" cy="3080621"/>
            <a:chOff x="0" y="0"/>
            <a:chExt cx="1859141" cy="811357"/>
          </a:xfrm>
        </p:grpSpPr>
        <p:sp>
          <p:nvSpPr>
            <p:cNvPr name="Freeform 21" id="21"/>
            <p:cNvSpPr/>
            <p:nvPr/>
          </p:nvSpPr>
          <p:spPr>
            <a:xfrm flipH="false" flipV="false" rot="0">
              <a:off x="0" y="0"/>
              <a:ext cx="1859141" cy="811357"/>
            </a:xfrm>
            <a:custGeom>
              <a:avLst/>
              <a:gdLst/>
              <a:ahLst/>
              <a:cxnLst/>
              <a:rect r="r" b="b" t="t" l="l"/>
              <a:pathLst>
                <a:path h="811357" w="1859141">
                  <a:moveTo>
                    <a:pt x="0" y="0"/>
                  </a:moveTo>
                  <a:lnTo>
                    <a:pt x="1859141" y="0"/>
                  </a:lnTo>
                  <a:lnTo>
                    <a:pt x="1859141" y="811357"/>
                  </a:lnTo>
                  <a:lnTo>
                    <a:pt x="0" y="811357"/>
                  </a:lnTo>
                  <a:close/>
                </a:path>
              </a:pathLst>
            </a:custGeom>
            <a:solidFill>
              <a:srgbClr val="000000">
                <a:alpha val="0"/>
              </a:srgbClr>
            </a:solidFill>
            <a:ln w="47625" cap="sq">
              <a:solidFill>
                <a:srgbClr val="5E17EB"/>
              </a:solidFill>
              <a:prstDash val="dash"/>
              <a:miter/>
            </a:ln>
          </p:spPr>
        </p:sp>
        <p:sp>
          <p:nvSpPr>
            <p:cNvPr name="TextBox 22" id="22"/>
            <p:cNvSpPr txBox="true"/>
            <p:nvPr/>
          </p:nvSpPr>
          <p:spPr>
            <a:xfrm>
              <a:off x="0" y="-38100"/>
              <a:ext cx="1859141" cy="849457"/>
            </a:xfrm>
            <a:prstGeom prst="rect">
              <a:avLst/>
            </a:prstGeom>
          </p:spPr>
          <p:txBody>
            <a:bodyPr anchor="ctr" rtlCol="false" tIns="50800" lIns="50800" bIns="50800" rIns="50800"/>
            <a:lstStyle/>
            <a:p>
              <a:pPr algn="ctr" marL="0" indent="0" lvl="0">
                <a:lnSpc>
                  <a:spcPts val="3360"/>
                </a:lnSpc>
                <a:spcBef>
                  <a:spcPct val="0"/>
                </a:spcBef>
              </a:pPr>
            </a:p>
          </p:txBody>
        </p:sp>
      </p:grpSp>
      <p:graphicFrame>
        <p:nvGraphicFramePr>
          <p:cNvPr name="Table 23" id="23"/>
          <p:cNvGraphicFramePr>
            <a:graphicFrameLocks noGrp="true"/>
          </p:cNvGraphicFramePr>
          <p:nvPr/>
        </p:nvGraphicFramePr>
        <p:xfrm>
          <a:off x="1244036" y="6699119"/>
          <a:ext cx="6278418" cy="2076450"/>
        </p:xfrm>
        <a:graphic>
          <a:graphicData uri="http://schemas.openxmlformats.org/drawingml/2006/table">
            <a:tbl>
              <a:tblPr/>
              <a:tblGrid>
                <a:gridCol w="2951768"/>
                <a:gridCol w="3326650"/>
              </a:tblGrid>
              <a:tr h="1038225">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960000"/>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960000"/>
                    </a:solidFill>
                  </a:tcPr>
                </a:tc>
              </a:tr>
              <a:tr h="1038225">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TextBox 24" id="24"/>
          <p:cNvSpPr txBox="true"/>
          <p:nvPr/>
        </p:nvSpPr>
        <p:spPr>
          <a:xfrm rot="0">
            <a:off x="372067" y="143779"/>
            <a:ext cx="3300148" cy="396119"/>
          </a:xfrm>
          <a:prstGeom prst="rect">
            <a:avLst/>
          </a:prstGeom>
        </p:spPr>
        <p:txBody>
          <a:bodyPr anchor="t" rtlCol="false" tIns="0" lIns="0" bIns="0" rIns="0">
            <a:spAutoFit/>
          </a:bodyPr>
          <a:lstStyle/>
          <a:p>
            <a:pPr>
              <a:lnSpc>
                <a:spcPts val="3366"/>
              </a:lnSpc>
            </a:pPr>
            <a:r>
              <a:rPr lang="en-US" sz="2404">
                <a:solidFill>
                  <a:srgbClr val="FFFFFF"/>
                </a:solidFill>
                <a:latin typeface="Montserrat Bold"/>
              </a:rPr>
              <a:t>MODEL PREDICTION</a:t>
            </a:r>
          </a:p>
        </p:txBody>
      </p:sp>
      <p:sp>
        <p:nvSpPr>
          <p:cNvPr name="TextBox 25" id="25"/>
          <p:cNvSpPr txBox="true"/>
          <p:nvPr/>
        </p:nvSpPr>
        <p:spPr>
          <a:xfrm rot="0">
            <a:off x="3249895" y="1499875"/>
            <a:ext cx="1800424"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Description</a:t>
            </a:r>
          </a:p>
        </p:txBody>
      </p:sp>
      <p:sp>
        <p:nvSpPr>
          <p:cNvPr name="TextBox 26" id="26"/>
          <p:cNvSpPr txBox="true"/>
          <p:nvPr/>
        </p:nvSpPr>
        <p:spPr>
          <a:xfrm rot="0">
            <a:off x="1142024" y="2165788"/>
            <a:ext cx="6271287" cy="3020559"/>
          </a:xfrm>
          <a:prstGeom prst="rect">
            <a:avLst/>
          </a:prstGeom>
        </p:spPr>
        <p:txBody>
          <a:bodyPr anchor="t" rtlCol="false" tIns="0" lIns="0" bIns="0" rIns="0">
            <a:spAutoFit/>
          </a:bodyPr>
          <a:lstStyle/>
          <a:p>
            <a:pPr algn="ctr">
              <a:lnSpc>
                <a:spcPts val="3015"/>
              </a:lnSpc>
              <a:spcBef>
                <a:spcPct val="0"/>
              </a:spcBef>
            </a:pPr>
            <a:r>
              <a:rPr lang="en-US" sz="2153">
                <a:solidFill>
                  <a:srgbClr val="FFFFFF"/>
                </a:solidFill>
                <a:latin typeface="Montserrat"/>
              </a:rPr>
              <a:t>Decision trees, a versatile machine learning model, were employed to predict the RH. By partitioning the feature space based on intrinsic parameters such as total concentration of CO, NOx, NO2 etc, decision trees offer an intuitive approach to making predictions, allowing for easy interpretation of the underlying decision-making process.</a:t>
            </a:r>
          </a:p>
        </p:txBody>
      </p:sp>
      <p:sp>
        <p:nvSpPr>
          <p:cNvPr name="TextBox 27" id="27"/>
          <p:cNvSpPr txBox="true"/>
          <p:nvPr/>
        </p:nvSpPr>
        <p:spPr>
          <a:xfrm rot="0">
            <a:off x="2177075" y="6211663"/>
            <a:ext cx="3995016"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Accuracy</a:t>
            </a:r>
          </a:p>
        </p:txBody>
      </p:sp>
      <p:sp>
        <p:nvSpPr>
          <p:cNvPr name="TextBox 28" id="28"/>
          <p:cNvSpPr txBox="true"/>
          <p:nvPr/>
        </p:nvSpPr>
        <p:spPr>
          <a:xfrm rot="0">
            <a:off x="372067" y="6903907"/>
            <a:ext cx="4736250"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a:rPr>
              <a:t>Train</a:t>
            </a:r>
          </a:p>
        </p:txBody>
      </p:sp>
      <p:sp>
        <p:nvSpPr>
          <p:cNvPr name="TextBox 29" id="29"/>
          <p:cNvSpPr txBox="true"/>
          <p:nvPr/>
        </p:nvSpPr>
        <p:spPr>
          <a:xfrm rot="0">
            <a:off x="1239130" y="7948717"/>
            <a:ext cx="3139209" cy="397997"/>
          </a:xfrm>
          <a:prstGeom prst="rect">
            <a:avLst/>
          </a:prstGeom>
        </p:spPr>
        <p:txBody>
          <a:bodyPr anchor="t" rtlCol="false" tIns="0" lIns="0" bIns="0" rIns="0">
            <a:spAutoFit/>
          </a:bodyPr>
          <a:lstStyle/>
          <a:p>
            <a:pPr algn="ctr">
              <a:lnSpc>
                <a:spcPts val="3263"/>
              </a:lnSpc>
              <a:spcBef>
                <a:spcPct val="0"/>
              </a:spcBef>
            </a:pPr>
            <a:r>
              <a:rPr lang="en-US" sz="2330">
                <a:solidFill>
                  <a:srgbClr val="FFFFFF"/>
                </a:solidFill>
                <a:latin typeface="Montserrat"/>
              </a:rPr>
              <a:t>94.68%</a:t>
            </a:r>
          </a:p>
        </p:txBody>
      </p:sp>
      <p:sp>
        <p:nvSpPr>
          <p:cNvPr name="TextBox 30" id="30"/>
          <p:cNvSpPr txBox="true"/>
          <p:nvPr/>
        </p:nvSpPr>
        <p:spPr>
          <a:xfrm rot="0">
            <a:off x="4297498" y="7948717"/>
            <a:ext cx="3139209" cy="397997"/>
          </a:xfrm>
          <a:prstGeom prst="rect">
            <a:avLst/>
          </a:prstGeom>
        </p:spPr>
        <p:txBody>
          <a:bodyPr anchor="t" rtlCol="false" tIns="0" lIns="0" bIns="0" rIns="0">
            <a:spAutoFit/>
          </a:bodyPr>
          <a:lstStyle/>
          <a:p>
            <a:pPr algn="ctr">
              <a:lnSpc>
                <a:spcPts val="3263"/>
              </a:lnSpc>
              <a:spcBef>
                <a:spcPct val="0"/>
              </a:spcBef>
            </a:pPr>
            <a:r>
              <a:rPr lang="en-US" sz="2330">
                <a:solidFill>
                  <a:srgbClr val="FFFFFF"/>
                </a:solidFill>
                <a:latin typeface="Montserrat"/>
              </a:rPr>
              <a:t>93.97%</a:t>
            </a:r>
          </a:p>
        </p:txBody>
      </p:sp>
      <p:grpSp>
        <p:nvGrpSpPr>
          <p:cNvPr name="Group 31" id="31"/>
          <p:cNvGrpSpPr/>
          <p:nvPr/>
        </p:nvGrpSpPr>
        <p:grpSpPr>
          <a:xfrm rot="0">
            <a:off x="8888101" y="47121"/>
            <a:ext cx="7385771" cy="918564"/>
            <a:chOff x="0" y="0"/>
            <a:chExt cx="1274615" cy="158523"/>
          </a:xfrm>
        </p:grpSpPr>
        <p:sp>
          <p:nvSpPr>
            <p:cNvPr name="Freeform 32" id="32"/>
            <p:cNvSpPr/>
            <p:nvPr/>
          </p:nvSpPr>
          <p:spPr>
            <a:xfrm flipH="false" flipV="false" rot="0">
              <a:off x="0" y="0"/>
              <a:ext cx="1274615" cy="158523"/>
            </a:xfrm>
            <a:custGeom>
              <a:avLst/>
              <a:gdLst/>
              <a:ahLst/>
              <a:cxnLst/>
              <a:rect r="r" b="b" t="t" l="l"/>
              <a:pathLst>
                <a:path h="158523" w="1274615">
                  <a:moveTo>
                    <a:pt x="15723" y="0"/>
                  </a:moveTo>
                  <a:lnTo>
                    <a:pt x="1258891" y="0"/>
                  </a:lnTo>
                  <a:cubicBezTo>
                    <a:pt x="1267575" y="0"/>
                    <a:pt x="1274615" y="7040"/>
                    <a:pt x="1274615" y="15723"/>
                  </a:cubicBezTo>
                  <a:lnTo>
                    <a:pt x="1274615" y="142800"/>
                  </a:lnTo>
                  <a:cubicBezTo>
                    <a:pt x="1274615" y="146970"/>
                    <a:pt x="1272958" y="150969"/>
                    <a:pt x="1270010" y="153918"/>
                  </a:cubicBezTo>
                  <a:cubicBezTo>
                    <a:pt x="1267061" y="156867"/>
                    <a:pt x="1263062" y="158523"/>
                    <a:pt x="1258891" y="158523"/>
                  </a:cubicBezTo>
                  <a:lnTo>
                    <a:pt x="15723" y="158523"/>
                  </a:lnTo>
                  <a:cubicBezTo>
                    <a:pt x="11553" y="158523"/>
                    <a:pt x="7554" y="156867"/>
                    <a:pt x="4605" y="153918"/>
                  </a:cubicBezTo>
                  <a:cubicBezTo>
                    <a:pt x="1657" y="150969"/>
                    <a:pt x="0" y="146970"/>
                    <a:pt x="0" y="142800"/>
                  </a:cubicBezTo>
                  <a:lnTo>
                    <a:pt x="0" y="15723"/>
                  </a:lnTo>
                  <a:cubicBezTo>
                    <a:pt x="0" y="11553"/>
                    <a:pt x="1657" y="7554"/>
                    <a:pt x="4605" y="4605"/>
                  </a:cubicBezTo>
                  <a:cubicBezTo>
                    <a:pt x="7554" y="1657"/>
                    <a:pt x="11553" y="0"/>
                    <a:pt x="15723" y="0"/>
                  </a:cubicBezTo>
                  <a:close/>
                </a:path>
              </a:pathLst>
            </a:custGeom>
            <a:solidFill>
              <a:srgbClr val="960000"/>
            </a:solidFill>
          </p:spPr>
        </p:sp>
        <p:sp>
          <p:nvSpPr>
            <p:cNvPr name="TextBox 33" id="33"/>
            <p:cNvSpPr txBox="true"/>
            <p:nvPr/>
          </p:nvSpPr>
          <p:spPr>
            <a:xfrm>
              <a:off x="0" y="-47625"/>
              <a:ext cx="1274615" cy="206148"/>
            </a:xfrm>
            <a:prstGeom prst="rect">
              <a:avLst/>
            </a:prstGeom>
          </p:spPr>
          <p:txBody>
            <a:bodyPr anchor="ctr" rtlCol="false" tIns="50800" lIns="50800" bIns="50800" rIns="50800"/>
            <a:lstStyle/>
            <a:p>
              <a:pPr algn="ctr">
                <a:lnSpc>
                  <a:spcPts val="3263"/>
                </a:lnSpc>
              </a:pPr>
            </a:p>
          </p:txBody>
        </p:sp>
      </p:grpSp>
      <p:sp>
        <p:nvSpPr>
          <p:cNvPr name="TextBox 34" id="34"/>
          <p:cNvSpPr txBox="true"/>
          <p:nvPr/>
        </p:nvSpPr>
        <p:spPr>
          <a:xfrm rot="0">
            <a:off x="8888101" y="172372"/>
            <a:ext cx="7385771" cy="601387"/>
          </a:xfrm>
          <a:prstGeom prst="rect">
            <a:avLst/>
          </a:prstGeom>
        </p:spPr>
        <p:txBody>
          <a:bodyPr anchor="t" rtlCol="false" tIns="0" lIns="0" bIns="0" rIns="0">
            <a:spAutoFit/>
          </a:bodyPr>
          <a:lstStyle/>
          <a:p>
            <a:pPr algn="ctr">
              <a:lnSpc>
                <a:spcPts val="4979"/>
              </a:lnSpc>
              <a:spcBef>
                <a:spcPct val="0"/>
              </a:spcBef>
            </a:pPr>
            <a:r>
              <a:rPr lang="en-US" sz="3557">
                <a:solidFill>
                  <a:srgbClr val="FFFFFF"/>
                </a:solidFill>
                <a:latin typeface="Montserrat Bold"/>
              </a:rPr>
              <a:t>SVM</a:t>
            </a:r>
          </a:p>
        </p:txBody>
      </p:sp>
      <p:sp>
        <p:nvSpPr>
          <p:cNvPr name="Freeform 35" id="35"/>
          <p:cNvSpPr/>
          <p:nvPr/>
        </p:nvSpPr>
        <p:spPr>
          <a:xfrm flipH="false" flipV="false" rot="0">
            <a:off x="16938929" y="0"/>
            <a:ext cx="1307853" cy="1307853"/>
          </a:xfrm>
          <a:custGeom>
            <a:avLst/>
            <a:gdLst/>
            <a:ahLst/>
            <a:cxnLst/>
            <a:rect r="r" b="b" t="t" l="l"/>
            <a:pathLst>
              <a:path h="1307853" w="1307853">
                <a:moveTo>
                  <a:pt x="0" y="0"/>
                </a:moveTo>
                <a:lnTo>
                  <a:pt x="1307854" y="0"/>
                </a:lnTo>
                <a:lnTo>
                  <a:pt x="1307854" y="1307853"/>
                </a:lnTo>
                <a:lnTo>
                  <a:pt x="0" y="1307853"/>
                </a:lnTo>
                <a:lnTo>
                  <a:pt x="0" y="0"/>
                </a:lnTo>
                <a:close/>
              </a:path>
            </a:pathLst>
          </a:custGeom>
          <a:blipFill>
            <a:blip r:embed="rId2"/>
            <a:stretch>
              <a:fillRect l="0" t="0" r="0" b="0"/>
            </a:stretch>
          </a:blipFill>
        </p:spPr>
      </p:sp>
      <p:sp>
        <p:nvSpPr>
          <p:cNvPr name="TextBox 36" id="36"/>
          <p:cNvSpPr txBox="true"/>
          <p:nvPr/>
        </p:nvSpPr>
        <p:spPr>
          <a:xfrm rot="0">
            <a:off x="3498978" y="6903907"/>
            <a:ext cx="4736250"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a:rPr>
              <a:t>Test</a:t>
            </a:r>
          </a:p>
        </p:txBody>
      </p:sp>
      <p:grpSp>
        <p:nvGrpSpPr>
          <p:cNvPr name="Group 37" id="37"/>
          <p:cNvGrpSpPr/>
          <p:nvPr/>
        </p:nvGrpSpPr>
        <p:grpSpPr>
          <a:xfrm rot="0">
            <a:off x="8235228" y="2018162"/>
            <a:ext cx="9382978" cy="7128793"/>
            <a:chOff x="0" y="0"/>
            <a:chExt cx="2471237" cy="1877542"/>
          </a:xfrm>
        </p:grpSpPr>
        <p:sp>
          <p:nvSpPr>
            <p:cNvPr name="Freeform 38" id="38"/>
            <p:cNvSpPr/>
            <p:nvPr/>
          </p:nvSpPr>
          <p:spPr>
            <a:xfrm flipH="false" flipV="false" rot="0">
              <a:off x="0" y="0"/>
              <a:ext cx="2471237" cy="1877542"/>
            </a:xfrm>
            <a:custGeom>
              <a:avLst/>
              <a:gdLst/>
              <a:ahLst/>
              <a:cxnLst/>
              <a:rect r="r" b="b" t="t" l="l"/>
              <a:pathLst>
                <a:path h="1877542" w="2471237">
                  <a:moveTo>
                    <a:pt x="0" y="0"/>
                  </a:moveTo>
                  <a:lnTo>
                    <a:pt x="2471237" y="0"/>
                  </a:lnTo>
                  <a:lnTo>
                    <a:pt x="2471237" y="1877542"/>
                  </a:lnTo>
                  <a:lnTo>
                    <a:pt x="0" y="1877542"/>
                  </a:lnTo>
                  <a:close/>
                </a:path>
              </a:pathLst>
            </a:custGeom>
            <a:solidFill>
              <a:srgbClr val="000000">
                <a:alpha val="0"/>
              </a:srgbClr>
            </a:solidFill>
            <a:ln w="47625" cap="sq">
              <a:solidFill>
                <a:srgbClr val="5E17EB"/>
              </a:solidFill>
              <a:prstDash val="dash"/>
              <a:miter/>
            </a:ln>
          </p:spPr>
        </p:sp>
        <p:sp>
          <p:nvSpPr>
            <p:cNvPr name="TextBox 39" id="39"/>
            <p:cNvSpPr txBox="true"/>
            <p:nvPr/>
          </p:nvSpPr>
          <p:spPr>
            <a:xfrm>
              <a:off x="0" y="-38100"/>
              <a:ext cx="2471237" cy="1915642"/>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40" id="40"/>
          <p:cNvGrpSpPr/>
          <p:nvPr/>
        </p:nvGrpSpPr>
        <p:grpSpPr>
          <a:xfrm rot="0">
            <a:off x="10696793" y="1522461"/>
            <a:ext cx="4882414" cy="400451"/>
            <a:chOff x="0" y="0"/>
            <a:chExt cx="1285903" cy="105469"/>
          </a:xfrm>
        </p:grpSpPr>
        <p:sp>
          <p:nvSpPr>
            <p:cNvPr name="Freeform 41" id="41"/>
            <p:cNvSpPr/>
            <p:nvPr/>
          </p:nvSpPr>
          <p:spPr>
            <a:xfrm flipH="false" flipV="false" rot="0">
              <a:off x="0" y="0"/>
              <a:ext cx="1285903" cy="105469"/>
            </a:xfrm>
            <a:custGeom>
              <a:avLst/>
              <a:gdLst/>
              <a:ahLst/>
              <a:cxnLst/>
              <a:rect r="r" b="b" t="t" l="l"/>
              <a:pathLst>
                <a:path h="105469" w="1285903">
                  <a:moveTo>
                    <a:pt x="23785" y="0"/>
                  </a:moveTo>
                  <a:lnTo>
                    <a:pt x="1262118" y="0"/>
                  </a:lnTo>
                  <a:cubicBezTo>
                    <a:pt x="1268426" y="0"/>
                    <a:pt x="1274476" y="2506"/>
                    <a:pt x="1278937" y="6966"/>
                  </a:cubicBezTo>
                  <a:cubicBezTo>
                    <a:pt x="1283397" y="11427"/>
                    <a:pt x="1285903" y="17477"/>
                    <a:pt x="1285903" y="23785"/>
                  </a:cubicBezTo>
                  <a:lnTo>
                    <a:pt x="1285903" y="81684"/>
                  </a:lnTo>
                  <a:cubicBezTo>
                    <a:pt x="1285903" y="87992"/>
                    <a:pt x="1283397" y="94042"/>
                    <a:pt x="1278937" y="98502"/>
                  </a:cubicBezTo>
                  <a:cubicBezTo>
                    <a:pt x="1274476" y="102963"/>
                    <a:pt x="1268426" y="105469"/>
                    <a:pt x="1262118" y="105469"/>
                  </a:cubicBezTo>
                  <a:lnTo>
                    <a:pt x="23785" y="105469"/>
                  </a:lnTo>
                  <a:cubicBezTo>
                    <a:pt x="17477" y="105469"/>
                    <a:pt x="11427" y="102963"/>
                    <a:pt x="6966" y="98502"/>
                  </a:cubicBezTo>
                  <a:cubicBezTo>
                    <a:pt x="2506" y="94042"/>
                    <a:pt x="0" y="87992"/>
                    <a:pt x="0" y="81684"/>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42" id="42"/>
            <p:cNvSpPr txBox="true"/>
            <p:nvPr/>
          </p:nvSpPr>
          <p:spPr>
            <a:xfrm>
              <a:off x="0" y="-47625"/>
              <a:ext cx="1285903" cy="153094"/>
            </a:xfrm>
            <a:prstGeom prst="rect">
              <a:avLst/>
            </a:prstGeom>
          </p:spPr>
          <p:txBody>
            <a:bodyPr anchor="ctr" rtlCol="false" tIns="50800" lIns="50800" bIns="50800" rIns="50800"/>
            <a:lstStyle/>
            <a:p>
              <a:pPr algn="ctr">
                <a:lnSpc>
                  <a:spcPts val="3263"/>
                </a:lnSpc>
              </a:pPr>
            </a:p>
          </p:txBody>
        </p:sp>
      </p:grpSp>
      <p:sp>
        <p:nvSpPr>
          <p:cNvPr name="TextBox 43" id="43"/>
          <p:cNvSpPr txBox="true"/>
          <p:nvPr/>
        </p:nvSpPr>
        <p:spPr>
          <a:xfrm rot="0">
            <a:off x="12515254" y="1505865"/>
            <a:ext cx="1245493"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Insights</a:t>
            </a:r>
          </a:p>
        </p:txBody>
      </p:sp>
      <p:sp>
        <p:nvSpPr>
          <p:cNvPr name="TextBox 44" id="44"/>
          <p:cNvSpPr txBox="true"/>
          <p:nvPr/>
        </p:nvSpPr>
        <p:spPr>
          <a:xfrm rot="0">
            <a:off x="8657795" y="2492722"/>
            <a:ext cx="8601505" cy="6132047"/>
          </a:xfrm>
          <a:prstGeom prst="rect">
            <a:avLst/>
          </a:prstGeom>
        </p:spPr>
        <p:txBody>
          <a:bodyPr anchor="t" rtlCol="false" tIns="0" lIns="0" bIns="0" rIns="0">
            <a:spAutoFit/>
          </a:bodyPr>
          <a:lstStyle/>
          <a:p>
            <a:pPr marL="503224" indent="-251612" lvl="1">
              <a:lnSpc>
                <a:spcPts val="3263"/>
              </a:lnSpc>
              <a:buFont typeface="Arial"/>
              <a:buChar char="•"/>
            </a:pPr>
            <a:r>
              <a:rPr lang="en-US" sz="2330">
                <a:solidFill>
                  <a:srgbClr val="FFFFFF"/>
                </a:solidFill>
                <a:latin typeface="Montserrat"/>
              </a:rPr>
              <a:t>The high accuracy scores achieved on both the train and test datasets indicate that the SVM model effectively captures the underlying patterns in the data and generalizes well to unseen data. This suggests that the decision boundaries learned by the SVM algorithm are robust and reliable for predicting RH categories.</a:t>
            </a:r>
          </a:p>
          <a:p>
            <a:pPr marL="503224" indent="-251612" lvl="1">
              <a:lnSpc>
                <a:spcPts val="3263"/>
              </a:lnSpc>
              <a:buFont typeface="Arial"/>
              <a:buChar char="•"/>
            </a:pPr>
            <a:r>
              <a:rPr lang="en-US" sz="2330">
                <a:solidFill>
                  <a:srgbClr val="FFFFFF"/>
                </a:solidFill>
                <a:latin typeface="Montserrat"/>
              </a:rPr>
              <a:t>The high accuracy on the test dataset (93.97%) suggests that the model performs well on new, unseen data, indicating its potential for real-world applications.</a:t>
            </a:r>
          </a:p>
          <a:p>
            <a:pPr marL="503224" indent="-251612" lvl="1">
              <a:lnSpc>
                <a:spcPts val="3263"/>
              </a:lnSpc>
              <a:buFont typeface="Arial"/>
              <a:buChar char="•"/>
            </a:pPr>
            <a:r>
              <a:rPr lang="en-US" sz="2330">
                <a:solidFill>
                  <a:srgbClr val="FFFFFF"/>
                </a:solidFill>
                <a:latin typeface="Montserrat"/>
              </a:rPr>
              <a:t>The slight drop in accuracy from the train dataset (94.68%) to the test dataset (93.97%) indicates a small degree of overfitting, but the model still demonstrates strong performance overall.</a:t>
            </a:r>
          </a:p>
        </p:txBody>
      </p:sp>
      <p:grpSp>
        <p:nvGrpSpPr>
          <p:cNvPr name="Group 45" id="45"/>
          <p:cNvGrpSpPr/>
          <p:nvPr/>
        </p:nvGrpSpPr>
        <p:grpSpPr>
          <a:xfrm rot="0">
            <a:off x="-470581" y="9728420"/>
            <a:ext cx="18717364" cy="1816577"/>
            <a:chOff x="0" y="0"/>
            <a:chExt cx="4229997" cy="410534"/>
          </a:xfrm>
        </p:grpSpPr>
        <p:sp>
          <p:nvSpPr>
            <p:cNvPr name="Freeform 46" id="46"/>
            <p:cNvSpPr/>
            <p:nvPr/>
          </p:nvSpPr>
          <p:spPr>
            <a:xfrm flipH="false" flipV="false" rot="0">
              <a:off x="0" y="0"/>
              <a:ext cx="4227401" cy="410534"/>
            </a:xfrm>
            <a:custGeom>
              <a:avLst/>
              <a:gdLst/>
              <a:ahLst/>
              <a:cxnLst/>
              <a:rect r="r" b="b" t="t" l="l"/>
              <a:pathLst>
                <a:path h="410534" w="4227401">
                  <a:moveTo>
                    <a:pt x="4018525" y="0"/>
                  </a:moveTo>
                  <a:lnTo>
                    <a:pt x="8272" y="0"/>
                  </a:lnTo>
                  <a:cubicBezTo>
                    <a:pt x="6078" y="0"/>
                    <a:pt x="3974" y="872"/>
                    <a:pt x="2423" y="2423"/>
                  </a:cubicBezTo>
                  <a:cubicBezTo>
                    <a:pt x="872" y="3974"/>
                    <a:pt x="0" y="6078"/>
                    <a:pt x="0" y="8272"/>
                  </a:cubicBezTo>
                  <a:lnTo>
                    <a:pt x="0" y="402262"/>
                  </a:lnTo>
                  <a:cubicBezTo>
                    <a:pt x="0" y="404456"/>
                    <a:pt x="872" y="406560"/>
                    <a:pt x="2423" y="408111"/>
                  </a:cubicBezTo>
                  <a:cubicBezTo>
                    <a:pt x="3974" y="409663"/>
                    <a:pt x="6078" y="410534"/>
                    <a:pt x="8272" y="410534"/>
                  </a:cubicBezTo>
                  <a:lnTo>
                    <a:pt x="4018525" y="410534"/>
                  </a:lnTo>
                  <a:cubicBezTo>
                    <a:pt x="4023819" y="410534"/>
                    <a:pt x="4028893" y="408417"/>
                    <a:pt x="4032617" y="404655"/>
                  </a:cubicBezTo>
                  <a:lnTo>
                    <a:pt x="4224177" y="211146"/>
                  </a:lnTo>
                  <a:cubicBezTo>
                    <a:pt x="4227401" y="207890"/>
                    <a:pt x="4227401" y="202644"/>
                    <a:pt x="4224177" y="199388"/>
                  </a:cubicBezTo>
                  <a:lnTo>
                    <a:pt x="4032617" y="5879"/>
                  </a:lnTo>
                  <a:cubicBezTo>
                    <a:pt x="4028893" y="2117"/>
                    <a:pt x="4023819" y="0"/>
                    <a:pt x="4018525" y="0"/>
                  </a:cubicBezTo>
                  <a:close/>
                </a:path>
              </a:pathLst>
            </a:custGeom>
            <a:solidFill>
              <a:srgbClr val="960000"/>
            </a:solidFill>
          </p:spPr>
        </p:sp>
        <p:sp>
          <p:nvSpPr>
            <p:cNvPr name="TextBox 47" id="47"/>
            <p:cNvSpPr txBox="true"/>
            <p:nvPr/>
          </p:nvSpPr>
          <p:spPr>
            <a:xfrm>
              <a:off x="0" y="-38100"/>
              <a:ext cx="4115697" cy="448634"/>
            </a:xfrm>
            <a:prstGeom prst="rect">
              <a:avLst/>
            </a:prstGeom>
          </p:spPr>
          <p:txBody>
            <a:bodyPr anchor="ctr" rtlCol="false" tIns="59203" lIns="59203" bIns="59203" rIns="59203"/>
            <a:lstStyle/>
            <a:p>
              <a:pPr algn="ctr">
                <a:lnSpc>
                  <a:spcPts val="3360"/>
                </a:lnSpc>
              </a:pPr>
            </a:p>
          </p:txBody>
        </p:sp>
      </p:grpSp>
      <p:grpSp>
        <p:nvGrpSpPr>
          <p:cNvPr name="Group 48" id="48"/>
          <p:cNvGrpSpPr/>
          <p:nvPr/>
        </p:nvGrpSpPr>
        <p:grpSpPr>
          <a:xfrm rot="0">
            <a:off x="12385977" y="9651780"/>
            <a:ext cx="4679214" cy="3267113"/>
            <a:chOff x="0" y="0"/>
            <a:chExt cx="873079" cy="609600"/>
          </a:xfrm>
        </p:grpSpPr>
        <p:sp>
          <p:nvSpPr>
            <p:cNvPr name="Freeform 49" id="49"/>
            <p:cNvSpPr/>
            <p:nvPr/>
          </p:nvSpPr>
          <p:spPr>
            <a:xfrm flipH="false" flipV="false" rot="0">
              <a:off x="8040" y="0"/>
              <a:ext cx="857000" cy="609600"/>
            </a:xfrm>
            <a:custGeom>
              <a:avLst/>
              <a:gdLst/>
              <a:ahLst/>
              <a:cxnLst/>
              <a:rect r="r" b="b" t="t" l="l"/>
              <a:pathLst>
                <a:path h="609600" w="857000">
                  <a:moveTo>
                    <a:pt x="228251" y="0"/>
                  </a:moveTo>
                  <a:lnTo>
                    <a:pt x="628749" y="0"/>
                  </a:lnTo>
                  <a:cubicBezTo>
                    <a:pt x="648510" y="0"/>
                    <a:pt x="666054" y="12645"/>
                    <a:pt x="672303" y="31393"/>
                  </a:cubicBezTo>
                  <a:lnTo>
                    <a:pt x="854575" y="578207"/>
                  </a:lnTo>
                  <a:cubicBezTo>
                    <a:pt x="856999" y="585481"/>
                    <a:pt x="855780" y="593476"/>
                    <a:pt x="851297" y="599695"/>
                  </a:cubicBezTo>
                  <a:cubicBezTo>
                    <a:pt x="846814" y="605915"/>
                    <a:pt x="839615" y="609600"/>
                    <a:pt x="831948" y="609600"/>
                  </a:cubicBezTo>
                  <a:lnTo>
                    <a:pt x="25051" y="609600"/>
                  </a:lnTo>
                  <a:cubicBezTo>
                    <a:pt x="17384" y="609600"/>
                    <a:pt x="10185" y="605915"/>
                    <a:pt x="5702" y="599695"/>
                  </a:cubicBezTo>
                  <a:cubicBezTo>
                    <a:pt x="1220" y="593476"/>
                    <a:pt x="0" y="585481"/>
                    <a:pt x="2424" y="578207"/>
                  </a:cubicBezTo>
                  <a:lnTo>
                    <a:pt x="184696" y="31393"/>
                  </a:lnTo>
                  <a:cubicBezTo>
                    <a:pt x="190945" y="12645"/>
                    <a:pt x="208489" y="0"/>
                    <a:pt x="228251" y="0"/>
                  </a:cubicBezTo>
                  <a:close/>
                </a:path>
              </a:pathLst>
            </a:custGeom>
            <a:solidFill>
              <a:srgbClr val="FFFFFF"/>
            </a:solidFill>
            <a:ln w="19050" cap="sq">
              <a:solidFill>
                <a:srgbClr val="FFFFFF"/>
              </a:solidFill>
              <a:prstDash val="solid"/>
              <a:miter/>
            </a:ln>
          </p:spPr>
        </p:sp>
        <p:sp>
          <p:nvSpPr>
            <p:cNvPr name="TextBox 50" id="50"/>
            <p:cNvSpPr txBox="true"/>
            <p:nvPr/>
          </p:nvSpPr>
          <p:spPr>
            <a:xfrm>
              <a:off x="127000" y="-38100"/>
              <a:ext cx="619079" cy="647700"/>
            </a:xfrm>
            <a:prstGeom prst="rect">
              <a:avLst/>
            </a:prstGeom>
          </p:spPr>
          <p:txBody>
            <a:bodyPr anchor="ctr" rtlCol="false" tIns="59203" lIns="59203" bIns="59203" rIns="59203"/>
            <a:lstStyle/>
            <a:p>
              <a:pPr algn="ctr">
                <a:lnSpc>
                  <a:spcPts val="3360"/>
                </a:lnSpc>
              </a:pPr>
            </a:p>
          </p:txBody>
        </p:sp>
      </p:grpSp>
      <p:sp>
        <p:nvSpPr>
          <p:cNvPr name="TextBox 51" id="51"/>
          <p:cNvSpPr txBox="true"/>
          <p:nvPr/>
        </p:nvSpPr>
        <p:spPr>
          <a:xfrm rot="0">
            <a:off x="13481546" y="9799282"/>
            <a:ext cx="248807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960000">
                    <a:alpha val="69804"/>
                  </a:srgbClr>
                </a:solidFill>
                <a:latin typeface="Montserrat Bold"/>
              </a:rPr>
              <a:t>Model prediction</a:t>
            </a:r>
          </a:p>
        </p:txBody>
      </p:sp>
      <p:sp>
        <p:nvSpPr>
          <p:cNvPr name="TextBox 52" id="52"/>
          <p:cNvSpPr txBox="true"/>
          <p:nvPr/>
        </p:nvSpPr>
        <p:spPr>
          <a:xfrm rot="0">
            <a:off x="9192956" y="9799282"/>
            <a:ext cx="2384199"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Pre-Processing</a:t>
            </a:r>
          </a:p>
        </p:txBody>
      </p:sp>
      <p:sp>
        <p:nvSpPr>
          <p:cNvPr name="TextBox 53" id="53"/>
          <p:cNvSpPr txBox="true"/>
          <p:nvPr/>
        </p:nvSpPr>
        <p:spPr>
          <a:xfrm rot="0">
            <a:off x="5263279" y="9799282"/>
            <a:ext cx="1509761"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EDA</a:t>
            </a:r>
          </a:p>
        </p:txBody>
      </p:sp>
      <p:sp>
        <p:nvSpPr>
          <p:cNvPr name="TextBox 54" id="54"/>
          <p:cNvSpPr txBox="true"/>
          <p:nvPr/>
        </p:nvSpPr>
        <p:spPr>
          <a:xfrm rot="0">
            <a:off x="1171784" y="9763091"/>
            <a:ext cx="236894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Air Pollution and RH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41E20"/>
        </a:solidFill>
      </p:bgPr>
    </p:bg>
    <p:spTree>
      <p:nvGrpSpPr>
        <p:cNvPr id="1" name=""/>
        <p:cNvGrpSpPr/>
        <p:nvPr/>
      </p:nvGrpSpPr>
      <p:grpSpPr>
        <a:xfrm>
          <a:off x="0" y="0"/>
          <a:ext cx="0" cy="0"/>
          <a:chOff x="0" y="0"/>
          <a:chExt cx="0" cy="0"/>
        </a:xfrm>
      </p:grpSpPr>
      <p:grpSp>
        <p:nvGrpSpPr>
          <p:cNvPr name="Group 2" id="2"/>
          <p:cNvGrpSpPr/>
          <p:nvPr/>
        </p:nvGrpSpPr>
        <p:grpSpPr>
          <a:xfrm rot="0">
            <a:off x="-170315" y="-798423"/>
            <a:ext cx="5735702" cy="1758772"/>
            <a:chOff x="0" y="0"/>
            <a:chExt cx="1510637" cy="463216"/>
          </a:xfrm>
        </p:grpSpPr>
        <p:sp>
          <p:nvSpPr>
            <p:cNvPr name="Freeform 3" id="3"/>
            <p:cNvSpPr/>
            <p:nvPr/>
          </p:nvSpPr>
          <p:spPr>
            <a:xfrm flipH="false" flipV="false" rot="0">
              <a:off x="0" y="0"/>
              <a:ext cx="1503020" cy="463216"/>
            </a:xfrm>
            <a:custGeom>
              <a:avLst/>
              <a:gdLst/>
              <a:ahLst/>
              <a:cxnLst/>
              <a:rect r="r" b="b" t="t" l="l"/>
              <a:pathLst>
                <a:path h="463216" w="1503020">
                  <a:moveTo>
                    <a:pt x="1280442" y="0"/>
                  </a:moveTo>
                  <a:lnTo>
                    <a:pt x="26996" y="0"/>
                  </a:lnTo>
                  <a:cubicBezTo>
                    <a:pt x="19836" y="0"/>
                    <a:pt x="12969" y="2844"/>
                    <a:pt x="7907" y="7907"/>
                  </a:cubicBezTo>
                  <a:cubicBezTo>
                    <a:pt x="2844" y="12969"/>
                    <a:pt x="0" y="19836"/>
                    <a:pt x="0" y="26996"/>
                  </a:cubicBezTo>
                  <a:lnTo>
                    <a:pt x="0" y="436220"/>
                  </a:lnTo>
                  <a:cubicBezTo>
                    <a:pt x="0" y="443380"/>
                    <a:pt x="2844" y="450246"/>
                    <a:pt x="7907" y="455309"/>
                  </a:cubicBezTo>
                  <a:cubicBezTo>
                    <a:pt x="12969" y="460371"/>
                    <a:pt x="19836" y="463216"/>
                    <a:pt x="26996" y="463216"/>
                  </a:cubicBezTo>
                  <a:lnTo>
                    <a:pt x="1280442" y="463216"/>
                  </a:lnTo>
                  <a:cubicBezTo>
                    <a:pt x="1297600" y="463216"/>
                    <a:pt x="1313925" y="455821"/>
                    <a:pt x="1325241" y="442923"/>
                  </a:cubicBezTo>
                  <a:lnTo>
                    <a:pt x="1492834" y="251900"/>
                  </a:lnTo>
                  <a:cubicBezTo>
                    <a:pt x="1503020" y="240290"/>
                    <a:pt x="1503020" y="222926"/>
                    <a:pt x="1492834" y="211315"/>
                  </a:cubicBezTo>
                  <a:lnTo>
                    <a:pt x="1325241" y="20293"/>
                  </a:lnTo>
                  <a:cubicBezTo>
                    <a:pt x="1313925" y="7395"/>
                    <a:pt x="1297600" y="0"/>
                    <a:pt x="1280442" y="0"/>
                  </a:cubicBezTo>
                  <a:close/>
                </a:path>
              </a:pathLst>
            </a:custGeom>
            <a:solidFill>
              <a:srgbClr val="FFFFFF"/>
            </a:solidFill>
          </p:spPr>
        </p:sp>
        <p:sp>
          <p:nvSpPr>
            <p:cNvPr name="TextBox 4" id="4"/>
            <p:cNvSpPr txBox="true"/>
            <p:nvPr/>
          </p:nvSpPr>
          <p:spPr>
            <a:xfrm>
              <a:off x="0" y="-38100"/>
              <a:ext cx="1396337" cy="501316"/>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095673" y="-1026553"/>
            <a:ext cx="7746157" cy="1672576"/>
            <a:chOff x="0" y="0"/>
            <a:chExt cx="2040140" cy="440514"/>
          </a:xfrm>
        </p:grpSpPr>
        <p:sp>
          <p:nvSpPr>
            <p:cNvPr name="Freeform 6" id="6"/>
            <p:cNvSpPr/>
            <p:nvPr/>
          </p:nvSpPr>
          <p:spPr>
            <a:xfrm flipH="false" flipV="false" rot="0">
              <a:off x="0" y="0"/>
              <a:ext cx="2034242" cy="440514"/>
            </a:xfrm>
            <a:custGeom>
              <a:avLst/>
              <a:gdLst/>
              <a:ahLst/>
              <a:cxnLst/>
              <a:rect r="r" b="b" t="t" l="l"/>
              <a:pathLst>
                <a:path h="440514" w="2034242">
                  <a:moveTo>
                    <a:pt x="1816951" y="0"/>
                  </a:moveTo>
                  <a:lnTo>
                    <a:pt x="19989" y="0"/>
                  </a:lnTo>
                  <a:cubicBezTo>
                    <a:pt x="8949" y="0"/>
                    <a:pt x="0" y="8949"/>
                    <a:pt x="0" y="19989"/>
                  </a:cubicBezTo>
                  <a:lnTo>
                    <a:pt x="0" y="420525"/>
                  </a:lnTo>
                  <a:cubicBezTo>
                    <a:pt x="0" y="431565"/>
                    <a:pt x="8949" y="440514"/>
                    <a:pt x="19989" y="440514"/>
                  </a:cubicBezTo>
                  <a:lnTo>
                    <a:pt x="1816951" y="440514"/>
                  </a:lnTo>
                  <a:cubicBezTo>
                    <a:pt x="1829693" y="440514"/>
                    <a:pt x="1841854" y="435187"/>
                    <a:pt x="1850494" y="425822"/>
                  </a:cubicBezTo>
                  <a:lnTo>
                    <a:pt x="2026586" y="234949"/>
                  </a:lnTo>
                  <a:cubicBezTo>
                    <a:pt x="2034242" y="226650"/>
                    <a:pt x="2034242" y="213864"/>
                    <a:pt x="2026586" y="205565"/>
                  </a:cubicBezTo>
                  <a:lnTo>
                    <a:pt x="1850494" y="14692"/>
                  </a:lnTo>
                  <a:cubicBezTo>
                    <a:pt x="1841854" y="5327"/>
                    <a:pt x="1829693" y="0"/>
                    <a:pt x="1816951"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0" y="-38100"/>
              <a:ext cx="1925840" cy="478614"/>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70315" y="-798423"/>
            <a:ext cx="6280189" cy="1558747"/>
            <a:chOff x="0" y="0"/>
            <a:chExt cx="1654042" cy="410534"/>
          </a:xfrm>
        </p:grpSpPr>
        <p:sp>
          <p:nvSpPr>
            <p:cNvPr name="Freeform 9" id="9"/>
            <p:cNvSpPr/>
            <p:nvPr/>
          </p:nvSpPr>
          <p:spPr>
            <a:xfrm flipH="false" flipV="false" rot="0">
              <a:off x="0" y="0"/>
              <a:ext cx="1646304" cy="410534"/>
            </a:xfrm>
            <a:custGeom>
              <a:avLst/>
              <a:gdLst/>
              <a:ahLst/>
              <a:cxnLst/>
              <a:rect r="r" b="b" t="t" l="l"/>
              <a:pathLst>
                <a:path h="410534" w="1646304">
                  <a:moveTo>
                    <a:pt x="1426187" y="0"/>
                  </a:moveTo>
                  <a:lnTo>
                    <a:pt x="24655" y="0"/>
                  </a:lnTo>
                  <a:cubicBezTo>
                    <a:pt x="11038" y="0"/>
                    <a:pt x="0" y="11038"/>
                    <a:pt x="0" y="24655"/>
                  </a:cubicBezTo>
                  <a:lnTo>
                    <a:pt x="0" y="385879"/>
                  </a:lnTo>
                  <a:cubicBezTo>
                    <a:pt x="0" y="399496"/>
                    <a:pt x="11038" y="410534"/>
                    <a:pt x="24655" y="410534"/>
                  </a:cubicBezTo>
                  <a:lnTo>
                    <a:pt x="1426187" y="410534"/>
                  </a:lnTo>
                  <a:cubicBezTo>
                    <a:pt x="1441964" y="410534"/>
                    <a:pt x="1457087" y="404225"/>
                    <a:pt x="1468187" y="393012"/>
                  </a:cubicBezTo>
                  <a:lnTo>
                    <a:pt x="1636696" y="222789"/>
                  </a:lnTo>
                  <a:cubicBezTo>
                    <a:pt x="1646304" y="213083"/>
                    <a:pt x="1646304" y="197451"/>
                    <a:pt x="1636696" y="187745"/>
                  </a:cubicBezTo>
                  <a:lnTo>
                    <a:pt x="1468187" y="17522"/>
                  </a:lnTo>
                  <a:cubicBezTo>
                    <a:pt x="1457087" y="6309"/>
                    <a:pt x="1441964" y="0"/>
                    <a:pt x="1426187" y="0"/>
                  </a:cubicBezTo>
                  <a:close/>
                </a:path>
              </a:pathLst>
            </a:custGeom>
            <a:solidFill>
              <a:srgbClr val="960000"/>
            </a:solidFill>
          </p:spPr>
        </p:sp>
        <p:sp>
          <p:nvSpPr>
            <p:cNvPr name="TextBox 10" id="10"/>
            <p:cNvSpPr txBox="true"/>
            <p:nvPr/>
          </p:nvSpPr>
          <p:spPr>
            <a:xfrm>
              <a:off x="0" y="-38100"/>
              <a:ext cx="1539742" cy="448634"/>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492970" y="1985051"/>
            <a:ext cx="6889219" cy="4090929"/>
            <a:chOff x="0" y="0"/>
            <a:chExt cx="1814445" cy="1077446"/>
          </a:xfrm>
        </p:grpSpPr>
        <p:sp>
          <p:nvSpPr>
            <p:cNvPr name="Freeform 12" id="12"/>
            <p:cNvSpPr/>
            <p:nvPr/>
          </p:nvSpPr>
          <p:spPr>
            <a:xfrm flipH="false" flipV="false" rot="0">
              <a:off x="0" y="0"/>
              <a:ext cx="1814445" cy="1077446"/>
            </a:xfrm>
            <a:custGeom>
              <a:avLst/>
              <a:gdLst/>
              <a:ahLst/>
              <a:cxnLst/>
              <a:rect r="r" b="b" t="t" l="l"/>
              <a:pathLst>
                <a:path h="1077446" w="1814445">
                  <a:moveTo>
                    <a:pt x="0" y="0"/>
                  </a:moveTo>
                  <a:lnTo>
                    <a:pt x="1814445" y="0"/>
                  </a:lnTo>
                  <a:lnTo>
                    <a:pt x="1814445" y="1077446"/>
                  </a:lnTo>
                  <a:lnTo>
                    <a:pt x="0" y="1077446"/>
                  </a:lnTo>
                  <a:close/>
                </a:path>
              </a:pathLst>
            </a:custGeom>
            <a:solidFill>
              <a:srgbClr val="000000">
                <a:alpha val="0"/>
              </a:srgbClr>
            </a:solidFill>
            <a:ln w="47625" cap="sq">
              <a:solidFill>
                <a:srgbClr val="5E17EB"/>
              </a:solidFill>
              <a:prstDash val="dash"/>
              <a:miter/>
            </a:ln>
          </p:spPr>
        </p:sp>
        <p:sp>
          <p:nvSpPr>
            <p:cNvPr name="TextBox 13" id="13"/>
            <p:cNvSpPr txBox="true"/>
            <p:nvPr/>
          </p:nvSpPr>
          <p:spPr>
            <a:xfrm>
              <a:off x="0" y="-38100"/>
              <a:ext cx="1814445" cy="1115546"/>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4" id="14"/>
          <p:cNvGrpSpPr/>
          <p:nvPr/>
        </p:nvGrpSpPr>
        <p:grpSpPr>
          <a:xfrm rot="0">
            <a:off x="1437502" y="1568544"/>
            <a:ext cx="4882414" cy="375412"/>
            <a:chOff x="0" y="0"/>
            <a:chExt cx="1285903" cy="98874"/>
          </a:xfrm>
        </p:grpSpPr>
        <p:sp>
          <p:nvSpPr>
            <p:cNvPr name="Freeform 15" id="15"/>
            <p:cNvSpPr/>
            <p:nvPr/>
          </p:nvSpPr>
          <p:spPr>
            <a:xfrm flipH="false" flipV="false" rot="0">
              <a:off x="0" y="0"/>
              <a:ext cx="1285903" cy="98874"/>
            </a:xfrm>
            <a:custGeom>
              <a:avLst/>
              <a:gdLst/>
              <a:ahLst/>
              <a:cxnLst/>
              <a:rect r="r" b="b" t="t" l="l"/>
              <a:pathLst>
                <a:path h="98874" w="1285903">
                  <a:moveTo>
                    <a:pt x="23785" y="0"/>
                  </a:moveTo>
                  <a:lnTo>
                    <a:pt x="1262118" y="0"/>
                  </a:lnTo>
                  <a:cubicBezTo>
                    <a:pt x="1268426" y="0"/>
                    <a:pt x="1274476" y="2506"/>
                    <a:pt x="1278937" y="6966"/>
                  </a:cubicBezTo>
                  <a:cubicBezTo>
                    <a:pt x="1283397" y="11427"/>
                    <a:pt x="1285903" y="17477"/>
                    <a:pt x="1285903" y="23785"/>
                  </a:cubicBezTo>
                  <a:lnTo>
                    <a:pt x="1285903" y="75089"/>
                  </a:lnTo>
                  <a:cubicBezTo>
                    <a:pt x="1285903" y="81397"/>
                    <a:pt x="1283397" y="87447"/>
                    <a:pt x="1278937" y="91907"/>
                  </a:cubicBezTo>
                  <a:cubicBezTo>
                    <a:pt x="1274476" y="96368"/>
                    <a:pt x="1268426" y="98874"/>
                    <a:pt x="1262118" y="98874"/>
                  </a:cubicBezTo>
                  <a:lnTo>
                    <a:pt x="23785" y="98874"/>
                  </a:lnTo>
                  <a:cubicBezTo>
                    <a:pt x="17477" y="98874"/>
                    <a:pt x="11427" y="96368"/>
                    <a:pt x="6966" y="91907"/>
                  </a:cubicBezTo>
                  <a:cubicBezTo>
                    <a:pt x="2506" y="87447"/>
                    <a:pt x="0" y="81397"/>
                    <a:pt x="0" y="75089"/>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16" id="16"/>
            <p:cNvSpPr txBox="true"/>
            <p:nvPr/>
          </p:nvSpPr>
          <p:spPr>
            <a:xfrm>
              <a:off x="0" y="-47625"/>
              <a:ext cx="1285903" cy="146499"/>
            </a:xfrm>
            <a:prstGeom prst="rect">
              <a:avLst/>
            </a:prstGeom>
          </p:spPr>
          <p:txBody>
            <a:bodyPr anchor="ctr" rtlCol="false" tIns="50800" lIns="50800" bIns="50800" rIns="50800"/>
            <a:lstStyle/>
            <a:p>
              <a:pPr algn="ctr">
                <a:lnSpc>
                  <a:spcPts val="3263"/>
                </a:lnSpc>
              </a:pPr>
            </a:p>
          </p:txBody>
        </p:sp>
      </p:grpSp>
      <p:grpSp>
        <p:nvGrpSpPr>
          <p:cNvPr name="Group 17" id="17"/>
          <p:cNvGrpSpPr/>
          <p:nvPr/>
        </p:nvGrpSpPr>
        <p:grpSpPr>
          <a:xfrm rot="0">
            <a:off x="7742394" y="2003650"/>
            <a:ext cx="9805545" cy="7479955"/>
            <a:chOff x="0" y="0"/>
            <a:chExt cx="2582530" cy="1970029"/>
          </a:xfrm>
        </p:grpSpPr>
        <p:sp>
          <p:nvSpPr>
            <p:cNvPr name="Freeform 18" id="18"/>
            <p:cNvSpPr/>
            <p:nvPr/>
          </p:nvSpPr>
          <p:spPr>
            <a:xfrm flipH="false" flipV="false" rot="0">
              <a:off x="0" y="0"/>
              <a:ext cx="2582530" cy="1970029"/>
            </a:xfrm>
            <a:custGeom>
              <a:avLst/>
              <a:gdLst/>
              <a:ahLst/>
              <a:cxnLst/>
              <a:rect r="r" b="b" t="t" l="l"/>
              <a:pathLst>
                <a:path h="1970029" w="2582530">
                  <a:moveTo>
                    <a:pt x="0" y="0"/>
                  </a:moveTo>
                  <a:lnTo>
                    <a:pt x="2582530" y="0"/>
                  </a:lnTo>
                  <a:lnTo>
                    <a:pt x="2582530" y="1970029"/>
                  </a:lnTo>
                  <a:lnTo>
                    <a:pt x="0" y="1970029"/>
                  </a:lnTo>
                  <a:close/>
                </a:path>
              </a:pathLst>
            </a:custGeom>
            <a:solidFill>
              <a:srgbClr val="000000">
                <a:alpha val="0"/>
              </a:srgbClr>
            </a:solidFill>
            <a:ln w="47625" cap="sq">
              <a:solidFill>
                <a:srgbClr val="5E17EB"/>
              </a:solidFill>
              <a:prstDash val="dash"/>
              <a:miter/>
            </a:ln>
          </p:spPr>
        </p:sp>
        <p:sp>
          <p:nvSpPr>
            <p:cNvPr name="TextBox 19" id="19"/>
            <p:cNvSpPr txBox="true"/>
            <p:nvPr/>
          </p:nvSpPr>
          <p:spPr>
            <a:xfrm>
              <a:off x="0" y="-38100"/>
              <a:ext cx="2582530" cy="200812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20" id="20"/>
          <p:cNvSpPr txBox="true"/>
          <p:nvPr/>
        </p:nvSpPr>
        <p:spPr>
          <a:xfrm rot="0">
            <a:off x="372067" y="143779"/>
            <a:ext cx="3299917" cy="396119"/>
          </a:xfrm>
          <a:prstGeom prst="rect">
            <a:avLst/>
          </a:prstGeom>
        </p:spPr>
        <p:txBody>
          <a:bodyPr anchor="t" rtlCol="false" tIns="0" lIns="0" bIns="0" rIns="0">
            <a:spAutoFit/>
          </a:bodyPr>
          <a:lstStyle/>
          <a:p>
            <a:pPr>
              <a:lnSpc>
                <a:spcPts val="3366"/>
              </a:lnSpc>
            </a:pPr>
            <a:r>
              <a:rPr lang="en-US" sz="2404">
                <a:solidFill>
                  <a:srgbClr val="FFFFFF"/>
                </a:solidFill>
                <a:latin typeface="Montserrat Bold"/>
              </a:rPr>
              <a:t>MODEL PREDICTION</a:t>
            </a:r>
          </a:p>
        </p:txBody>
      </p:sp>
      <p:sp>
        <p:nvSpPr>
          <p:cNvPr name="TextBox 21" id="21"/>
          <p:cNvSpPr txBox="true"/>
          <p:nvPr/>
        </p:nvSpPr>
        <p:spPr>
          <a:xfrm rot="0">
            <a:off x="3023914" y="1545959"/>
            <a:ext cx="1800424"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Description</a:t>
            </a:r>
          </a:p>
        </p:txBody>
      </p:sp>
      <p:sp>
        <p:nvSpPr>
          <p:cNvPr name="TextBox 22" id="22"/>
          <p:cNvSpPr txBox="true"/>
          <p:nvPr/>
        </p:nvSpPr>
        <p:spPr>
          <a:xfrm rot="0">
            <a:off x="531949" y="2005624"/>
            <a:ext cx="6850240" cy="3992634"/>
          </a:xfrm>
          <a:prstGeom prst="rect">
            <a:avLst/>
          </a:prstGeom>
        </p:spPr>
        <p:txBody>
          <a:bodyPr anchor="t" rtlCol="false" tIns="0" lIns="0" bIns="0" rIns="0">
            <a:spAutoFit/>
          </a:bodyPr>
          <a:lstStyle/>
          <a:p>
            <a:pPr algn="ctr">
              <a:lnSpc>
                <a:spcPts val="2902"/>
              </a:lnSpc>
              <a:spcBef>
                <a:spcPct val="0"/>
              </a:spcBef>
            </a:pPr>
            <a:r>
              <a:rPr lang="en-US" sz="2073">
                <a:solidFill>
                  <a:srgbClr val="FFFFFF"/>
                </a:solidFill>
                <a:latin typeface="Montserrat"/>
              </a:rPr>
              <a:t>In summary, this code defines a simple neural network architecture, compiles it with appropriate loss and optimizer settings, and trains it using the specified training data. The goal is likely to perform a classification task based on the given features (X_train) and labels (y_train).</a:t>
            </a:r>
            <a:r>
              <a:rPr lang="en-US" sz="2073">
                <a:solidFill>
                  <a:srgbClr val="FFFFFF"/>
                </a:solidFill>
                <a:latin typeface="Montserrat"/>
              </a:rPr>
              <a:t> </a:t>
            </a:r>
            <a:r>
              <a:rPr lang="en-US" sz="2073">
                <a:solidFill>
                  <a:srgbClr val="FFFFFF"/>
                </a:solidFill>
                <a:latin typeface="Montserrat"/>
              </a:rPr>
              <a:t>Certainly! Multilayer Perceptrons (MLPs), a type of feedforward neural network, consist of interconnected layers of neurons. They learn complex relationships from input data and are widely used in meteorology to predict parameters like relative humidity.</a:t>
            </a:r>
          </a:p>
        </p:txBody>
      </p:sp>
      <p:grpSp>
        <p:nvGrpSpPr>
          <p:cNvPr name="Group 23" id="23"/>
          <p:cNvGrpSpPr/>
          <p:nvPr/>
        </p:nvGrpSpPr>
        <p:grpSpPr>
          <a:xfrm rot="0">
            <a:off x="10203960" y="1568544"/>
            <a:ext cx="4882414" cy="400451"/>
            <a:chOff x="0" y="0"/>
            <a:chExt cx="1285903" cy="105469"/>
          </a:xfrm>
        </p:grpSpPr>
        <p:sp>
          <p:nvSpPr>
            <p:cNvPr name="Freeform 24" id="24"/>
            <p:cNvSpPr/>
            <p:nvPr/>
          </p:nvSpPr>
          <p:spPr>
            <a:xfrm flipH="false" flipV="false" rot="0">
              <a:off x="0" y="0"/>
              <a:ext cx="1285903" cy="105469"/>
            </a:xfrm>
            <a:custGeom>
              <a:avLst/>
              <a:gdLst/>
              <a:ahLst/>
              <a:cxnLst/>
              <a:rect r="r" b="b" t="t" l="l"/>
              <a:pathLst>
                <a:path h="105469" w="1285903">
                  <a:moveTo>
                    <a:pt x="23785" y="0"/>
                  </a:moveTo>
                  <a:lnTo>
                    <a:pt x="1262118" y="0"/>
                  </a:lnTo>
                  <a:cubicBezTo>
                    <a:pt x="1268426" y="0"/>
                    <a:pt x="1274476" y="2506"/>
                    <a:pt x="1278937" y="6966"/>
                  </a:cubicBezTo>
                  <a:cubicBezTo>
                    <a:pt x="1283397" y="11427"/>
                    <a:pt x="1285903" y="17477"/>
                    <a:pt x="1285903" y="23785"/>
                  </a:cubicBezTo>
                  <a:lnTo>
                    <a:pt x="1285903" y="81684"/>
                  </a:lnTo>
                  <a:cubicBezTo>
                    <a:pt x="1285903" y="87992"/>
                    <a:pt x="1283397" y="94042"/>
                    <a:pt x="1278937" y="98502"/>
                  </a:cubicBezTo>
                  <a:cubicBezTo>
                    <a:pt x="1274476" y="102963"/>
                    <a:pt x="1268426" y="105469"/>
                    <a:pt x="1262118" y="105469"/>
                  </a:cubicBezTo>
                  <a:lnTo>
                    <a:pt x="23785" y="105469"/>
                  </a:lnTo>
                  <a:cubicBezTo>
                    <a:pt x="17477" y="105469"/>
                    <a:pt x="11427" y="102963"/>
                    <a:pt x="6966" y="98502"/>
                  </a:cubicBezTo>
                  <a:cubicBezTo>
                    <a:pt x="2506" y="94042"/>
                    <a:pt x="0" y="87992"/>
                    <a:pt x="0" y="81684"/>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25" id="25"/>
            <p:cNvSpPr txBox="true"/>
            <p:nvPr/>
          </p:nvSpPr>
          <p:spPr>
            <a:xfrm>
              <a:off x="0" y="-47625"/>
              <a:ext cx="1285903" cy="153094"/>
            </a:xfrm>
            <a:prstGeom prst="rect">
              <a:avLst/>
            </a:prstGeom>
          </p:spPr>
          <p:txBody>
            <a:bodyPr anchor="ctr" rtlCol="false" tIns="50800" lIns="50800" bIns="50800" rIns="50800"/>
            <a:lstStyle/>
            <a:p>
              <a:pPr algn="ctr">
                <a:lnSpc>
                  <a:spcPts val="3263"/>
                </a:lnSpc>
              </a:pPr>
            </a:p>
          </p:txBody>
        </p:sp>
      </p:grpSp>
      <p:sp>
        <p:nvSpPr>
          <p:cNvPr name="TextBox 26" id="26"/>
          <p:cNvSpPr txBox="true"/>
          <p:nvPr/>
        </p:nvSpPr>
        <p:spPr>
          <a:xfrm rot="0">
            <a:off x="12022420" y="1570999"/>
            <a:ext cx="1245493"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Insights</a:t>
            </a:r>
          </a:p>
        </p:txBody>
      </p:sp>
      <p:grpSp>
        <p:nvGrpSpPr>
          <p:cNvPr name="Group 27" id="27"/>
          <p:cNvGrpSpPr/>
          <p:nvPr/>
        </p:nvGrpSpPr>
        <p:grpSpPr>
          <a:xfrm rot="0">
            <a:off x="8888101" y="47121"/>
            <a:ext cx="7385771" cy="918564"/>
            <a:chOff x="0" y="0"/>
            <a:chExt cx="1274615" cy="158523"/>
          </a:xfrm>
        </p:grpSpPr>
        <p:sp>
          <p:nvSpPr>
            <p:cNvPr name="Freeform 28" id="28"/>
            <p:cNvSpPr/>
            <p:nvPr/>
          </p:nvSpPr>
          <p:spPr>
            <a:xfrm flipH="false" flipV="false" rot="0">
              <a:off x="0" y="0"/>
              <a:ext cx="1274615" cy="158523"/>
            </a:xfrm>
            <a:custGeom>
              <a:avLst/>
              <a:gdLst/>
              <a:ahLst/>
              <a:cxnLst/>
              <a:rect r="r" b="b" t="t" l="l"/>
              <a:pathLst>
                <a:path h="158523" w="1274615">
                  <a:moveTo>
                    <a:pt x="15723" y="0"/>
                  </a:moveTo>
                  <a:lnTo>
                    <a:pt x="1258891" y="0"/>
                  </a:lnTo>
                  <a:cubicBezTo>
                    <a:pt x="1267575" y="0"/>
                    <a:pt x="1274615" y="7040"/>
                    <a:pt x="1274615" y="15723"/>
                  </a:cubicBezTo>
                  <a:lnTo>
                    <a:pt x="1274615" y="142800"/>
                  </a:lnTo>
                  <a:cubicBezTo>
                    <a:pt x="1274615" y="146970"/>
                    <a:pt x="1272958" y="150969"/>
                    <a:pt x="1270010" y="153918"/>
                  </a:cubicBezTo>
                  <a:cubicBezTo>
                    <a:pt x="1267061" y="156867"/>
                    <a:pt x="1263062" y="158523"/>
                    <a:pt x="1258891" y="158523"/>
                  </a:cubicBezTo>
                  <a:lnTo>
                    <a:pt x="15723" y="158523"/>
                  </a:lnTo>
                  <a:cubicBezTo>
                    <a:pt x="11553" y="158523"/>
                    <a:pt x="7554" y="156867"/>
                    <a:pt x="4605" y="153918"/>
                  </a:cubicBezTo>
                  <a:cubicBezTo>
                    <a:pt x="1657" y="150969"/>
                    <a:pt x="0" y="146970"/>
                    <a:pt x="0" y="142800"/>
                  </a:cubicBezTo>
                  <a:lnTo>
                    <a:pt x="0" y="15723"/>
                  </a:lnTo>
                  <a:cubicBezTo>
                    <a:pt x="0" y="11553"/>
                    <a:pt x="1657" y="7554"/>
                    <a:pt x="4605" y="4605"/>
                  </a:cubicBezTo>
                  <a:cubicBezTo>
                    <a:pt x="7554" y="1657"/>
                    <a:pt x="11553" y="0"/>
                    <a:pt x="15723" y="0"/>
                  </a:cubicBezTo>
                  <a:close/>
                </a:path>
              </a:pathLst>
            </a:custGeom>
            <a:solidFill>
              <a:srgbClr val="960000"/>
            </a:solidFill>
          </p:spPr>
        </p:sp>
        <p:sp>
          <p:nvSpPr>
            <p:cNvPr name="TextBox 29" id="29"/>
            <p:cNvSpPr txBox="true"/>
            <p:nvPr/>
          </p:nvSpPr>
          <p:spPr>
            <a:xfrm>
              <a:off x="0" y="-47625"/>
              <a:ext cx="1274615" cy="206148"/>
            </a:xfrm>
            <a:prstGeom prst="rect">
              <a:avLst/>
            </a:prstGeom>
          </p:spPr>
          <p:txBody>
            <a:bodyPr anchor="ctr" rtlCol="false" tIns="50800" lIns="50800" bIns="50800" rIns="50800"/>
            <a:lstStyle/>
            <a:p>
              <a:pPr algn="ctr">
                <a:lnSpc>
                  <a:spcPts val="3263"/>
                </a:lnSpc>
              </a:pPr>
            </a:p>
          </p:txBody>
        </p:sp>
      </p:grpSp>
      <p:sp>
        <p:nvSpPr>
          <p:cNvPr name="TextBox 30" id="30"/>
          <p:cNvSpPr txBox="true"/>
          <p:nvPr/>
        </p:nvSpPr>
        <p:spPr>
          <a:xfrm rot="0">
            <a:off x="8888101" y="172372"/>
            <a:ext cx="7385771" cy="601387"/>
          </a:xfrm>
          <a:prstGeom prst="rect">
            <a:avLst/>
          </a:prstGeom>
        </p:spPr>
        <p:txBody>
          <a:bodyPr anchor="t" rtlCol="false" tIns="0" lIns="0" bIns="0" rIns="0">
            <a:spAutoFit/>
          </a:bodyPr>
          <a:lstStyle/>
          <a:p>
            <a:pPr algn="ctr">
              <a:lnSpc>
                <a:spcPts val="4979"/>
              </a:lnSpc>
              <a:spcBef>
                <a:spcPct val="0"/>
              </a:spcBef>
            </a:pPr>
            <a:r>
              <a:rPr lang="en-US" sz="3557">
                <a:solidFill>
                  <a:srgbClr val="FFFFFF"/>
                </a:solidFill>
                <a:latin typeface="Montserrat Bold"/>
              </a:rPr>
              <a:t>MLP</a:t>
            </a:r>
          </a:p>
        </p:txBody>
      </p:sp>
      <p:sp>
        <p:nvSpPr>
          <p:cNvPr name="Freeform 31" id="31"/>
          <p:cNvSpPr/>
          <p:nvPr/>
        </p:nvSpPr>
        <p:spPr>
          <a:xfrm flipH="false" flipV="false" rot="0">
            <a:off x="16938929" y="0"/>
            <a:ext cx="1307853" cy="1307853"/>
          </a:xfrm>
          <a:custGeom>
            <a:avLst/>
            <a:gdLst/>
            <a:ahLst/>
            <a:cxnLst/>
            <a:rect r="r" b="b" t="t" l="l"/>
            <a:pathLst>
              <a:path h="1307853" w="1307853">
                <a:moveTo>
                  <a:pt x="0" y="0"/>
                </a:moveTo>
                <a:lnTo>
                  <a:pt x="1307854" y="0"/>
                </a:lnTo>
                <a:lnTo>
                  <a:pt x="1307854" y="1307853"/>
                </a:lnTo>
                <a:lnTo>
                  <a:pt x="0" y="1307853"/>
                </a:lnTo>
                <a:lnTo>
                  <a:pt x="0" y="0"/>
                </a:lnTo>
                <a:close/>
              </a:path>
            </a:pathLst>
          </a:custGeom>
          <a:blipFill>
            <a:blip r:embed="rId2"/>
            <a:stretch>
              <a:fillRect l="0" t="0" r="0" b="0"/>
            </a:stretch>
          </a:blipFill>
        </p:spPr>
      </p:sp>
      <p:grpSp>
        <p:nvGrpSpPr>
          <p:cNvPr name="Group 32" id="32"/>
          <p:cNvGrpSpPr/>
          <p:nvPr/>
        </p:nvGrpSpPr>
        <p:grpSpPr>
          <a:xfrm rot="0">
            <a:off x="1497289" y="6545859"/>
            <a:ext cx="4882414" cy="400451"/>
            <a:chOff x="0" y="0"/>
            <a:chExt cx="1285903" cy="105469"/>
          </a:xfrm>
        </p:grpSpPr>
        <p:sp>
          <p:nvSpPr>
            <p:cNvPr name="Freeform 33" id="33"/>
            <p:cNvSpPr/>
            <p:nvPr/>
          </p:nvSpPr>
          <p:spPr>
            <a:xfrm flipH="false" flipV="false" rot="0">
              <a:off x="0" y="0"/>
              <a:ext cx="1285903" cy="105469"/>
            </a:xfrm>
            <a:custGeom>
              <a:avLst/>
              <a:gdLst/>
              <a:ahLst/>
              <a:cxnLst/>
              <a:rect r="r" b="b" t="t" l="l"/>
              <a:pathLst>
                <a:path h="105469" w="1285903">
                  <a:moveTo>
                    <a:pt x="23785" y="0"/>
                  </a:moveTo>
                  <a:lnTo>
                    <a:pt x="1262118" y="0"/>
                  </a:lnTo>
                  <a:cubicBezTo>
                    <a:pt x="1268426" y="0"/>
                    <a:pt x="1274476" y="2506"/>
                    <a:pt x="1278937" y="6966"/>
                  </a:cubicBezTo>
                  <a:cubicBezTo>
                    <a:pt x="1283397" y="11427"/>
                    <a:pt x="1285903" y="17477"/>
                    <a:pt x="1285903" y="23785"/>
                  </a:cubicBezTo>
                  <a:lnTo>
                    <a:pt x="1285903" y="81684"/>
                  </a:lnTo>
                  <a:cubicBezTo>
                    <a:pt x="1285903" y="87992"/>
                    <a:pt x="1283397" y="94042"/>
                    <a:pt x="1278937" y="98502"/>
                  </a:cubicBezTo>
                  <a:cubicBezTo>
                    <a:pt x="1274476" y="102963"/>
                    <a:pt x="1268426" y="105469"/>
                    <a:pt x="1262118" y="105469"/>
                  </a:cubicBezTo>
                  <a:lnTo>
                    <a:pt x="23785" y="105469"/>
                  </a:lnTo>
                  <a:cubicBezTo>
                    <a:pt x="17477" y="105469"/>
                    <a:pt x="11427" y="102963"/>
                    <a:pt x="6966" y="98502"/>
                  </a:cubicBezTo>
                  <a:cubicBezTo>
                    <a:pt x="2506" y="94042"/>
                    <a:pt x="0" y="87992"/>
                    <a:pt x="0" y="81684"/>
                  </a:cubicBezTo>
                  <a:lnTo>
                    <a:pt x="0" y="23785"/>
                  </a:lnTo>
                  <a:cubicBezTo>
                    <a:pt x="0" y="17477"/>
                    <a:pt x="2506" y="11427"/>
                    <a:pt x="6966" y="6966"/>
                  </a:cubicBezTo>
                  <a:cubicBezTo>
                    <a:pt x="11427" y="2506"/>
                    <a:pt x="17477" y="0"/>
                    <a:pt x="23785" y="0"/>
                  </a:cubicBezTo>
                  <a:close/>
                </a:path>
              </a:pathLst>
            </a:custGeom>
            <a:solidFill>
              <a:srgbClr val="960000"/>
            </a:solidFill>
          </p:spPr>
        </p:sp>
        <p:sp>
          <p:nvSpPr>
            <p:cNvPr name="TextBox 34" id="34"/>
            <p:cNvSpPr txBox="true"/>
            <p:nvPr/>
          </p:nvSpPr>
          <p:spPr>
            <a:xfrm>
              <a:off x="0" y="-47625"/>
              <a:ext cx="1285903" cy="153094"/>
            </a:xfrm>
            <a:prstGeom prst="rect">
              <a:avLst/>
            </a:prstGeom>
          </p:spPr>
          <p:txBody>
            <a:bodyPr anchor="ctr" rtlCol="false" tIns="50800" lIns="50800" bIns="50800" rIns="50800"/>
            <a:lstStyle/>
            <a:p>
              <a:pPr algn="ctr">
                <a:lnSpc>
                  <a:spcPts val="3263"/>
                </a:lnSpc>
              </a:pPr>
            </a:p>
          </p:txBody>
        </p:sp>
      </p:grpSp>
      <p:grpSp>
        <p:nvGrpSpPr>
          <p:cNvPr name="Group 35" id="35"/>
          <p:cNvGrpSpPr/>
          <p:nvPr/>
        </p:nvGrpSpPr>
        <p:grpSpPr>
          <a:xfrm rot="0">
            <a:off x="531949" y="6402984"/>
            <a:ext cx="7058925" cy="3080621"/>
            <a:chOff x="0" y="0"/>
            <a:chExt cx="1859141" cy="811357"/>
          </a:xfrm>
        </p:grpSpPr>
        <p:sp>
          <p:nvSpPr>
            <p:cNvPr name="Freeform 36" id="36"/>
            <p:cNvSpPr/>
            <p:nvPr/>
          </p:nvSpPr>
          <p:spPr>
            <a:xfrm flipH="false" flipV="false" rot="0">
              <a:off x="0" y="0"/>
              <a:ext cx="1859141" cy="811357"/>
            </a:xfrm>
            <a:custGeom>
              <a:avLst/>
              <a:gdLst/>
              <a:ahLst/>
              <a:cxnLst/>
              <a:rect r="r" b="b" t="t" l="l"/>
              <a:pathLst>
                <a:path h="811357" w="1859141">
                  <a:moveTo>
                    <a:pt x="0" y="0"/>
                  </a:moveTo>
                  <a:lnTo>
                    <a:pt x="1859141" y="0"/>
                  </a:lnTo>
                  <a:lnTo>
                    <a:pt x="1859141" y="811357"/>
                  </a:lnTo>
                  <a:lnTo>
                    <a:pt x="0" y="811357"/>
                  </a:lnTo>
                  <a:close/>
                </a:path>
              </a:pathLst>
            </a:custGeom>
            <a:solidFill>
              <a:srgbClr val="000000">
                <a:alpha val="0"/>
              </a:srgbClr>
            </a:solidFill>
            <a:ln w="47625" cap="sq">
              <a:solidFill>
                <a:srgbClr val="5E17EB"/>
              </a:solidFill>
              <a:prstDash val="dash"/>
              <a:miter/>
            </a:ln>
          </p:spPr>
        </p:sp>
        <p:sp>
          <p:nvSpPr>
            <p:cNvPr name="TextBox 37" id="37"/>
            <p:cNvSpPr txBox="true"/>
            <p:nvPr/>
          </p:nvSpPr>
          <p:spPr>
            <a:xfrm>
              <a:off x="0" y="-38100"/>
              <a:ext cx="1859141" cy="849457"/>
            </a:xfrm>
            <a:prstGeom prst="rect">
              <a:avLst/>
            </a:prstGeom>
          </p:spPr>
          <p:txBody>
            <a:bodyPr anchor="ctr" rtlCol="false" tIns="50800" lIns="50800" bIns="50800" rIns="50800"/>
            <a:lstStyle/>
            <a:p>
              <a:pPr algn="ctr" marL="0" indent="0" lvl="0">
                <a:lnSpc>
                  <a:spcPts val="3360"/>
                </a:lnSpc>
                <a:spcBef>
                  <a:spcPct val="0"/>
                </a:spcBef>
              </a:pPr>
            </a:p>
          </p:txBody>
        </p:sp>
      </p:grpSp>
      <p:graphicFrame>
        <p:nvGraphicFramePr>
          <p:cNvPr name="Table 38" id="38"/>
          <p:cNvGraphicFramePr>
            <a:graphicFrameLocks noGrp="true"/>
          </p:cNvGraphicFramePr>
          <p:nvPr/>
        </p:nvGraphicFramePr>
        <p:xfrm>
          <a:off x="1007949" y="7035769"/>
          <a:ext cx="6278418" cy="2076450"/>
        </p:xfrm>
        <a:graphic>
          <a:graphicData uri="http://schemas.openxmlformats.org/drawingml/2006/table">
            <a:tbl>
              <a:tblPr/>
              <a:tblGrid>
                <a:gridCol w="2951768"/>
                <a:gridCol w="3326650"/>
              </a:tblGrid>
              <a:tr h="1038225">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960000"/>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960000"/>
                    </a:solidFill>
                  </a:tcPr>
                </a:tc>
              </a:tr>
              <a:tr h="1038225">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TextBox 39" id="39"/>
          <p:cNvSpPr txBox="true"/>
          <p:nvPr/>
        </p:nvSpPr>
        <p:spPr>
          <a:xfrm rot="0">
            <a:off x="1940988" y="6548313"/>
            <a:ext cx="3995016"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Bold"/>
              </a:rPr>
              <a:t>Accuracy</a:t>
            </a:r>
          </a:p>
        </p:txBody>
      </p:sp>
      <p:sp>
        <p:nvSpPr>
          <p:cNvPr name="TextBox 40" id="40"/>
          <p:cNvSpPr txBox="true"/>
          <p:nvPr/>
        </p:nvSpPr>
        <p:spPr>
          <a:xfrm rot="0">
            <a:off x="135980" y="7240557"/>
            <a:ext cx="4736250"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a:rPr>
              <a:t>Train</a:t>
            </a:r>
          </a:p>
        </p:txBody>
      </p:sp>
      <p:sp>
        <p:nvSpPr>
          <p:cNvPr name="TextBox 41" id="41"/>
          <p:cNvSpPr txBox="true"/>
          <p:nvPr/>
        </p:nvSpPr>
        <p:spPr>
          <a:xfrm rot="0">
            <a:off x="799287" y="8285368"/>
            <a:ext cx="3139209" cy="397997"/>
          </a:xfrm>
          <a:prstGeom prst="rect">
            <a:avLst/>
          </a:prstGeom>
        </p:spPr>
        <p:txBody>
          <a:bodyPr anchor="t" rtlCol="false" tIns="0" lIns="0" bIns="0" rIns="0">
            <a:spAutoFit/>
          </a:bodyPr>
          <a:lstStyle/>
          <a:p>
            <a:pPr algn="ctr">
              <a:lnSpc>
                <a:spcPts val="3263"/>
              </a:lnSpc>
              <a:spcBef>
                <a:spcPct val="0"/>
              </a:spcBef>
            </a:pPr>
            <a:r>
              <a:rPr lang="en-US" sz="2330">
                <a:solidFill>
                  <a:srgbClr val="FFFFFF"/>
                </a:solidFill>
                <a:latin typeface="Montserrat"/>
              </a:rPr>
              <a:t>98.65%</a:t>
            </a:r>
          </a:p>
        </p:txBody>
      </p:sp>
      <p:sp>
        <p:nvSpPr>
          <p:cNvPr name="TextBox 42" id="42"/>
          <p:cNvSpPr txBox="true"/>
          <p:nvPr/>
        </p:nvSpPr>
        <p:spPr>
          <a:xfrm rot="0">
            <a:off x="4061412" y="8285368"/>
            <a:ext cx="3139209" cy="397997"/>
          </a:xfrm>
          <a:prstGeom prst="rect">
            <a:avLst/>
          </a:prstGeom>
        </p:spPr>
        <p:txBody>
          <a:bodyPr anchor="t" rtlCol="false" tIns="0" lIns="0" bIns="0" rIns="0">
            <a:spAutoFit/>
          </a:bodyPr>
          <a:lstStyle/>
          <a:p>
            <a:pPr algn="ctr">
              <a:lnSpc>
                <a:spcPts val="3263"/>
              </a:lnSpc>
              <a:spcBef>
                <a:spcPct val="0"/>
              </a:spcBef>
            </a:pPr>
            <a:r>
              <a:rPr lang="en-US" sz="2330">
                <a:solidFill>
                  <a:srgbClr val="FFFFFF"/>
                </a:solidFill>
                <a:latin typeface="Montserrat"/>
              </a:rPr>
              <a:t>97.86%</a:t>
            </a:r>
          </a:p>
        </p:txBody>
      </p:sp>
      <p:sp>
        <p:nvSpPr>
          <p:cNvPr name="TextBox 43" id="43"/>
          <p:cNvSpPr txBox="true"/>
          <p:nvPr/>
        </p:nvSpPr>
        <p:spPr>
          <a:xfrm rot="0">
            <a:off x="3262891" y="7240557"/>
            <a:ext cx="4736250" cy="397997"/>
          </a:xfrm>
          <a:prstGeom prst="rect">
            <a:avLst/>
          </a:prstGeom>
        </p:spPr>
        <p:txBody>
          <a:bodyPr anchor="t" rtlCol="false" tIns="0" lIns="0" bIns="0" rIns="0">
            <a:spAutoFit/>
          </a:bodyPr>
          <a:lstStyle/>
          <a:p>
            <a:pPr algn="ctr">
              <a:lnSpc>
                <a:spcPts val="3263"/>
              </a:lnSpc>
              <a:spcBef>
                <a:spcPct val="0"/>
              </a:spcBef>
            </a:pPr>
            <a:r>
              <a:rPr lang="en-US" sz="2330">
                <a:solidFill>
                  <a:srgbClr val="FCFDFD"/>
                </a:solidFill>
                <a:latin typeface="Montserrat"/>
              </a:rPr>
              <a:t>Test</a:t>
            </a:r>
          </a:p>
        </p:txBody>
      </p:sp>
      <p:sp>
        <p:nvSpPr>
          <p:cNvPr name="TextBox 44" id="44"/>
          <p:cNvSpPr txBox="true"/>
          <p:nvPr/>
        </p:nvSpPr>
        <p:spPr>
          <a:xfrm rot="0">
            <a:off x="7678214" y="2178583"/>
            <a:ext cx="9805545" cy="7115302"/>
          </a:xfrm>
          <a:prstGeom prst="rect">
            <a:avLst/>
          </a:prstGeom>
        </p:spPr>
        <p:txBody>
          <a:bodyPr anchor="t" rtlCol="false" tIns="0" lIns="0" bIns="0" rIns="0">
            <a:spAutoFit/>
          </a:bodyPr>
          <a:lstStyle/>
          <a:p>
            <a:pPr marL="403734" indent="-201867" lvl="1">
              <a:lnSpc>
                <a:spcPts val="2618"/>
              </a:lnSpc>
              <a:buAutoNum type="arabicPeriod" startAt="1"/>
            </a:pPr>
            <a:r>
              <a:rPr lang="en-US" sz="1870">
                <a:solidFill>
                  <a:srgbClr val="FFFFFF"/>
                </a:solidFill>
                <a:latin typeface="Montserrat"/>
              </a:rPr>
              <a:t>Model Architecture:</a:t>
            </a:r>
          </a:p>
          <a:p>
            <a:pPr marL="807468" indent="-269156" lvl="2">
              <a:lnSpc>
                <a:spcPts val="2618"/>
              </a:lnSpc>
              <a:buFont typeface="Arial"/>
              <a:buChar char="⚬"/>
            </a:pPr>
            <a:r>
              <a:rPr lang="en-US" sz="1870">
                <a:solidFill>
                  <a:srgbClr val="FFFFFF"/>
                </a:solidFill>
                <a:latin typeface="Montserrat"/>
              </a:rPr>
              <a:t>The code initializes a sequential neural network model using Keras (a high-level neural networks API).</a:t>
            </a:r>
          </a:p>
          <a:p>
            <a:pPr marL="807468" indent="-269156" lvl="2">
              <a:lnSpc>
                <a:spcPts val="2618"/>
              </a:lnSpc>
              <a:buFont typeface="Arial"/>
              <a:buChar char="⚬"/>
            </a:pPr>
            <a:r>
              <a:rPr lang="en-US" sz="1870">
                <a:solidFill>
                  <a:srgbClr val="FFFFFF"/>
                </a:solidFill>
                <a:latin typeface="Montserrat"/>
              </a:rPr>
              <a:t>The model is named “my_model.”</a:t>
            </a:r>
          </a:p>
          <a:p>
            <a:pPr marL="807468" indent="-269156" lvl="2">
              <a:lnSpc>
                <a:spcPts val="2618"/>
              </a:lnSpc>
              <a:buFont typeface="Arial"/>
              <a:buChar char="⚬"/>
            </a:pPr>
            <a:r>
              <a:rPr lang="en-US" sz="1870">
                <a:solidFill>
                  <a:srgbClr val="FFFFFF"/>
                </a:solidFill>
                <a:latin typeface="Montserrat"/>
              </a:rPr>
              <a:t>It consists of two layers:</a:t>
            </a:r>
          </a:p>
          <a:p>
            <a:pPr marL="1211202" indent="-302801" lvl="3">
              <a:lnSpc>
                <a:spcPts val="2618"/>
              </a:lnSpc>
              <a:buFont typeface="Arial"/>
              <a:buChar char="￭"/>
            </a:pPr>
            <a:r>
              <a:rPr lang="en-US" sz="1870">
                <a:solidFill>
                  <a:srgbClr val="FFFFFF"/>
                </a:solidFill>
                <a:latin typeface="Montserrat"/>
              </a:rPr>
              <a:t>Dense Layer 1:</a:t>
            </a:r>
          </a:p>
          <a:p>
            <a:pPr marL="1614936" indent="-322987" lvl="4">
              <a:lnSpc>
                <a:spcPts val="2618"/>
              </a:lnSpc>
              <a:buFont typeface="Arial"/>
              <a:buChar char="•"/>
            </a:pPr>
            <a:r>
              <a:rPr lang="en-US" sz="1870">
                <a:solidFill>
                  <a:srgbClr val="FFFFFF"/>
                </a:solidFill>
                <a:latin typeface="Montserrat"/>
              </a:rPr>
              <a:t>Units: 50 (number of neurons in this layer)</a:t>
            </a:r>
          </a:p>
          <a:p>
            <a:pPr marL="1614936" indent="-322987" lvl="4">
              <a:lnSpc>
                <a:spcPts val="2618"/>
              </a:lnSpc>
              <a:buFont typeface="Arial"/>
              <a:buChar char="•"/>
            </a:pPr>
            <a:r>
              <a:rPr lang="en-US" sz="1870">
                <a:solidFill>
                  <a:srgbClr val="FFFFFF"/>
                </a:solidFill>
                <a:latin typeface="Montserrat"/>
              </a:rPr>
              <a:t>Activation function: ReLU (Rectified Linear Unit)</a:t>
            </a:r>
          </a:p>
          <a:p>
            <a:pPr marL="1211202" indent="-302801" lvl="3">
              <a:lnSpc>
                <a:spcPts val="2618"/>
              </a:lnSpc>
              <a:buFont typeface="Arial"/>
              <a:buChar char="￭"/>
            </a:pPr>
            <a:r>
              <a:rPr lang="en-US" sz="1870">
                <a:solidFill>
                  <a:srgbClr val="FFFFFF"/>
                </a:solidFill>
                <a:latin typeface="Montserrat"/>
              </a:rPr>
              <a:t>Dense Layer 2:</a:t>
            </a:r>
          </a:p>
          <a:p>
            <a:pPr marL="1614936" indent="-322987" lvl="4">
              <a:lnSpc>
                <a:spcPts val="2618"/>
              </a:lnSpc>
              <a:buFont typeface="Arial"/>
              <a:buChar char="•"/>
            </a:pPr>
            <a:r>
              <a:rPr lang="en-US" sz="1870">
                <a:solidFill>
                  <a:srgbClr val="FFFFFF"/>
                </a:solidFill>
                <a:latin typeface="Montserrat"/>
              </a:rPr>
              <a:t>Units: 5 (number of neurons in this layer)</a:t>
            </a:r>
          </a:p>
          <a:p>
            <a:pPr marL="1614936" indent="-322987" lvl="4">
              <a:lnSpc>
                <a:spcPts val="2618"/>
              </a:lnSpc>
              <a:buFont typeface="Arial"/>
              <a:buChar char="•"/>
            </a:pPr>
            <a:r>
              <a:rPr lang="en-US" sz="1870">
                <a:solidFill>
                  <a:srgbClr val="FFFFFF"/>
                </a:solidFill>
                <a:latin typeface="Montserrat"/>
              </a:rPr>
              <a:t>Activation function: Linear (no activation function applied)</a:t>
            </a:r>
          </a:p>
          <a:p>
            <a:pPr marL="403734" indent="-201867" lvl="1">
              <a:lnSpc>
                <a:spcPts val="2618"/>
              </a:lnSpc>
              <a:buAutoNum type="arabicPeriod" startAt="1"/>
            </a:pPr>
            <a:r>
              <a:rPr lang="en-US" sz="1870">
                <a:solidFill>
                  <a:srgbClr val="FFFFFF"/>
                </a:solidFill>
                <a:latin typeface="Montserrat"/>
              </a:rPr>
              <a:t>Model Compilation:</a:t>
            </a:r>
          </a:p>
          <a:p>
            <a:pPr marL="807468" indent="-269156" lvl="2">
              <a:lnSpc>
                <a:spcPts val="2618"/>
              </a:lnSpc>
              <a:buFont typeface="Arial"/>
              <a:buChar char="⚬"/>
            </a:pPr>
            <a:r>
              <a:rPr lang="en-US" sz="1870">
                <a:solidFill>
                  <a:srgbClr val="FFFFFF"/>
                </a:solidFill>
                <a:latin typeface="Montserrat"/>
              </a:rPr>
              <a:t>The model.compile() function configures the model for training.</a:t>
            </a:r>
          </a:p>
          <a:p>
            <a:pPr marL="807468" indent="-269156" lvl="2">
              <a:lnSpc>
                <a:spcPts val="2618"/>
              </a:lnSpc>
              <a:buFont typeface="Arial"/>
              <a:buChar char="⚬"/>
            </a:pPr>
            <a:r>
              <a:rPr lang="en-US" sz="1870">
                <a:solidFill>
                  <a:srgbClr val="FFFFFF"/>
                </a:solidFill>
                <a:latin typeface="Montserrat"/>
              </a:rPr>
              <a:t>Loss function: Sparse Categorical Crossentropy (used for multi-class classification tasks with integer labels)</a:t>
            </a:r>
          </a:p>
          <a:p>
            <a:pPr marL="807468" indent="-269156" lvl="2">
              <a:lnSpc>
                <a:spcPts val="2618"/>
              </a:lnSpc>
              <a:buFont typeface="Arial"/>
              <a:buChar char="⚬"/>
            </a:pPr>
            <a:r>
              <a:rPr lang="en-US" sz="1870">
                <a:solidFill>
                  <a:srgbClr val="FFFFFF"/>
                </a:solidFill>
                <a:latin typeface="Montserrat"/>
              </a:rPr>
              <a:t>Optimizer: Adam (an efficient gradient-based optimization algorithm)</a:t>
            </a:r>
          </a:p>
          <a:p>
            <a:pPr marL="807468" indent="-269156" lvl="2">
              <a:lnSpc>
                <a:spcPts val="2618"/>
              </a:lnSpc>
              <a:buFont typeface="Arial"/>
              <a:buChar char="⚬"/>
            </a:pPr>
            <a:r>
              <a:rPr lang="en-US" sz="1870">
                <a:solidFill>
                  <a:srgbClr val="FFFFFF"/>
                </a:solidFill>
                <a:latin typeface="Montserrat"/>
              </a:rPr>
              <a:t>Learning rate for the optimizer: 0.01</a:t>
            </a:r>
          </a:p>
          <a:p>
            <a:pPr marL="403734" indent="-201867" lvl="1">
              <a:lnSpc>
                <a:spcPts val="2618"/>
              </a:lnSpc>
              <a:buAutoNum type="arabicPeriod" startAt="1"/>
            </a:pPr>
            <a:r>
              <a:rPr lang="en-US" sz="1870">
                <a:solidFill>
                  <a:srgbClr val="FFFFFF"/>
                </a:solidFill>
                <a:latin typeface="Montserrat"/>
              </a:rPr>
              <a:t>Training the Model:</a:t>
            </a:r>
          </a:p>
          <a:p>
            <a:pPr marL="807468" indent="-269156" lvl="2">
              <a:lnSpc>
                <a:spcPts val="2618"/>
              </a:lnSpc>
              <a:buFont typeface="Arial"/>
              <a:buChar char="⚬"/>
            </a:pPr>
            <a:r>
              <a:rPr lang="en-US" sz="1870">
                <a:solidFill>
                  <a:srgbClr val="FFFFFF"/>
                </a:solidFill>
                <a:latin typeface="Montserrat"/>
              </a:rPr>
              <a:t>The model.fit() function trains the model on the provided training data (X_train and y_train).</a:t>
            </a:r>
          </a:p>
          <a:p>
            <a:pPr marL="807468" indent="-269156" lvl="2">
              <a:lnSpc>
                <a:spcPts val="2618"/>
              </a:lnSpc>
              <a:buFont typeface="Arial"/>
              <a:buChar char="⚬"/>
            </a:pPr>
            <a:r>
              <a:rPr lang="en-US" sz="1870">
                <a:solidFill>
                  <a:srgbClr val="FFFFFF"/>
                </a:solidFill>
                <a:latin typeface="Montserrat"/>
              </a:rPr>
              <a:t>The training process runs for 500 epochs (iterations).</a:t>
            </a:r>
          </a:p>
          <a:p>
            <a:pPr>
              <a:lnSpc>
                <a:spcPts val="2618"/>
              </a:lnSpc>
            </a:pPr>
          </a:p>
        </p:txBody>
      </p:sp>
      <p:grpSp>
        <p:nvGrpSpPr>
          <p:cNvPr name="Group 45" id="45"/>
          <p:cNvGrpSpPr/>
          <p:nvPr/>
        </p:nvGrpSpPr>
        <p:grpSpPr>
          <a:xfrm rot="0">
            <a:off x="-470581" y="9728420"/>
            <a:ext cx="18717364" cy="1816577"/>
            <a:chOff x="0" y="0"/>
            <a:chExt cx="4229997" cy="410534"/>
          </a:xfrm>
        </p:grpSpPr>
        <p:sp>
          <p:nvSpPr>
            <p:cNvPr name="Freeform 46" id="46"/>
            <p:cNvSpPr/>
            <p:nvPr/>
          </p:nvSpPr>
          <p:spPr>
            <a:xfrm flipH="false" flipV="false" rot="0">
              <a:off x="0" y="0"/>
              <a:ext cx="4227401" cy="410534"/>
            </a:xfrm>
            <a:custGeom>
              <a:avLst/>
              <a:gdLst/>
              <a:ahLst/>
              <a:cxnLst/>
              <a:rect r="r" b="b" t="t" l="l"/>
              <a:pathLst>
                <a:path h="410534" w="4227401">
                  <a:moveTo>
                    <a:pt x="4018525" y="0"/>
                  </a:moveTo>
                  <a:lnTo>
                    <a:pt x="8272" y="0"/>
                  </a:lnTo>
                  <a:cubicBezTo>
                    <a:pt x="6078" y="0"/>
                    <a:pt x="3974" y="872"/>
                    <a:pt x="2423" y="2423"/>
                  </a:cubicBezTo>
                  <a:cubicBezTo>
                    <a:pt x="872" y="3974"/>
                    <a:pt x="0" y="6078"/>
                    <a:pt x="0" y="8272"/>
                  </a:cubicBezTo>
                  <a:lnTo>
                    <a:pt x="0" y="402262"/>
                  </a:lnTo>
                  <a:cubicBezTo>
                    <a:pt x="0" y="404456"/>
                    <a:pt x="872" y="406560"/>
                    <a:pt x="2423" y="408111"/>
                  </a:cubicBezTo>
                  <a:cubicBezTo>
                    <a:pt x="3974" y="409663"/>
                    <a:pt x="6078" y="410534"/>
                    <a:pt x="8272" y="410534"/>
                  </a:cubicBezTo>
                  <a:lnTo>
                    <a:pt x="4018525" y="410534"/>
                  </a:lnTo>
                  <a:cubicBezTo>
                    <a:pt x="4023819" y="410534"/>
                    <a:pt x="4028893" y="408417"/>
                    <a:pt x="4032617" y="404655"/>
                  </a:cubicBezTo>
                  <a:lnTo>
                    <a:pt x="4224177" y="211146"/>
                  </a:lnTo>
                  <a:cubicBezTo>
                    <a:pt x="4227401" y="207890"/>
                    <a:pt x="4227401" y="202644"/>
                    <a:pt x="4224177" y="199388"/>
                  </a:cubicBezTo>
                  <a:lnTo>
                    <a:pt x="4032617" y="5879"/>
                  </a:lnTo>
                  <a:cubicBezTo>
                    <a:pt x="4028893" y="2117"/>
                    <a:pt x="4023819" y="0"/>
                    <a:pt x="4018525" y="0"/>
                  </a:cubicBezTo>
                  <a:close/>
                </a:path>
              </a:pathLst>
            </a:custGeom>
            <a:solidFill>
              <a:srgbClr val="960000"/>
            </a:solidFill>
          </p:spPr>
        </p:sp>
        <p:sp>
          <p:nvSpPr>
            <p:cNvPr name="TextBox 47" id="47"/>
            <p:cNvSpPr txBox="true"/>
            <p:nvPr/>
          </p:nvSpPr>
          <p:spPr>
            <a:xfrm>
              <a:off x="0" y="-38100"/>
              <a:ext cx="4115697" cy="448634"/>
            </a:xfrm>
            <a:prstGeom prst="rect">
              <a:avLst/>
            </a:prstGeom>
          </p:spPr>
          <p:txBody>
            <a:bodyPr anchor="ctr" rtlCol="false" tIns="59203" lIns="59203" bIns="59203" rIns="59203"/>
            <a:lstStyle/>
            <a:p>
              <a:pPr algn="ctr">
                <a:lnSpc>
                  <a:spcPts val="3360"/>
                </a:lnSpc>
              </a:pPr>
            </a:p>
          </p:txBody>
        </p:sp>
      </p:grpSp>
      <p:grpSp>
        <p:nvGrpSpPr>
          <p:cNvPr name="Group 48" id="48"/>
          <p:cNvGrpSpPr/>
          <p:nvPr/>
        </p:nvGrpSpPr>
        <p:grpSpPr>
          <a:xfrm rot="0">
            <a:off x="12385977" y="9651780"/>
            <a:ext cx="4679214" cy="3267113"/>
            <a:chOff x="0" y="0"/>
            <a:chExt cx="873079" cy="609600"/>
          </a:xfrm>
        </p:grpSpPr>
        <p:sp>
          <p:nvSpPr>
            <p:cNvPr name="Freeform 49" id="49"/>
            <p:cNvSpPr/>
            <p:nvPr/>
          </p:nvSpPr>
          <p:spPr>
            <a:xfrm flipH="false" flipV="false" rot="0">
              <a:off x="8040" y="0"/>
              <a:ext cx="857000" cy="609600"/>
            </a:xfrm>
            <a:custGeom>
              <a:avLst/>
              <a:gdLst/>
              <a:ahLst/>
              <a:cxnLst/>
              <a:rect r="r" b="b" t="t" l="l"/>
              <a:pathLst>
                <a:path h="609600" w="857000">
                  <a:moveTo>
                    <a:pt x="228251" y="0"/>
                  </a:moveTo>
                  <a:lnTo>
                    <a:pt x="628749" y="0"/>
                  </a:lnTo>
                  <a:cubicBezTo>
                    <a:pt x="648510" y="0"/>
                    <a:pt x="666054" y="12645"/>
                    <a:pt x="672303" y="31393"/>
                  </a:cubicBezTo>
                  <a:lnTo>
                    <a:pt x="854575" y="578207"/>
                  </a:lnTo>
                  <a:cubicBezTo>
                    <a:pt x="856999" y="585481"/>
                    <a:pt x="855780" y="593476"/>
                    <a:pt x="851297" y="599695"/>
                  </a:cubicBezTo>
                  <a:cubicBezTo>
                    <a:pt x="846814" y="605915"/>
                    <a:pt x="839615" y="609600"/>
                    <a:pt x="831948" y="609600"/>
                  </a:cubicBezTo>
                  <a:lnTo>
                    <a:pt x="25051" y="609600"/>
                  </a:lnTo>
                  <a:cubicBezTo>
                    <a:pt x="17384" y="609600"/>
                    <a:pt x="10185" y="605915"/>
                    <a:pt x="5702" y="599695"/>
                  </a:cubicBezTo>
                  <a:cubicBezTo>
                    <a:pt x="1220" y="593476"/>
                    <a:pt x="0" y="585481"/>
                    <a:pt x="2424" y="578207"/>
                  </a:cubicBezTo>
                  <a:lnTo>
                    <a:pt x="184696" y="31393"/>
                  </a:lnTo>
                  <a:cubicBezTo>
                    <a:pt x="190945" y="12645"/>
                    <a:pt x="208489" y="0"/>
                    <a:pt x="228251" y="0"/>
                  </a:cubicBezTo>
                  <a:close/>
                </a:path>
              </a:pathLst>
            </a:custGeom>
            <a:solidFill>
              <a:srgbClr val="FFFFFF"/>
            </a:solidFill>
            <a:ln w="19050" cap="sq">
              <a:solidFill>
                <a:srgbClr val="FFFFFF"/>
              </a:solidFill>
              <a:prstDash val="solid"/>
              <a:miter/>
            </a:ln>
          </p:spPr>
        </p:sp>
        <p:sp>
          <p:nvSpPr>
            <p:cNvPr name="TextBox 50" id="50"/>
            <p:cNvSpPr txBox="true"/>
            <p:nvPr/>
          </p:nvSpPr>
          <p:spPr>
            <a:xfrm>
              <a:off x="127000" y="-38100"/>
              <a:ext cx="619079" cy="647700"/>
            </a:xfrm>
            <a:prstGeom prst="rect">
              <a:avLst/>
            </a:prstGeom>
          </p:spPr>
          <p:txBody>
            <a:bodyPr anchor="ctr" rtlCol="false" tIns="59203" lIns="59203" bIns="59203" rIns="59203"/>
            <a:lstStyle/>
            <a:p>
              <a:pPr algn="ctr">
                <a:lnSpc>
                  <a:spcPts val="3360"/>
                </a:lnSpc>
              </a:pPr>
            </a:p>
          </p:txBody>
        </p:sp>
      </p:grpSp>
      <p:sp>
        <p:nvSpPr>
          <p:cNvPr name="TextBox 51" id="51"/>
          <p:cNvSpPr txBox="true"/>
          <p:nvPr/>
        </p:nvSpPr>
        <p:spPr>
          <a:xfrm rot="0">
            <a:off x="13481546" y="9799282"/>
            <a:ext cx="248807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960000">
                    <a:alpha val="69804"/>
                  </a:srgbClr>
                </a:solidFill>
                <a:latin typeface="Montserrat Bold"/>
              </a:rPr>
              <a:t>Model prediction</a:t>
            </a:r>
          </a:p>
        </p:txBody>
      </p:sp>
      <p:sp>
        <p:nvSpPr>
          <p:cNvPr name="TextBox 52" id="52"/>
          <p:cNvSpPr txBox="true"/>
          <p:nvPr/>
        </p:nvSpPr>
        <p:spPr>
          <a:xfrm rot="0">
            <a:off x="9192956" y="9799282"/>
            <a:ext cx="2384199"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Pre-Processing</a:t>
            </a:r>
          </a:p>
        </p:txBody>
      </p:sp>
      <p:sp>
        <p:nvSpPr>
          <p:cNvPr name="TextBox 53" id="53"/>
          <p:cNvSpPr txBox="true"/>
          <p:nvPr/>
        </p:nvSpPr>
        <p:spPr>
          <a:xfrm rot="0">
            <a:off x="5263279" y="9799282"/>
            <a:ext cx="1509761"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EDA</a:t>
            </a:r>
          </a:p>
        </p:txBody>
      </p:sp>
      <p:sp>
        <p:nvSpPr>
          <p:cNvPr name="TextBox 54" id="54"/>
          <p:cNvSpPr txBox="true"/>
          <p:nvPr/>
        </p:nvSpPr>
        <p:spPr>
          <a:xfrm rot="0">
            <a:off x="1171784" y="9763091"/>
            <a:ext cx="2368947" cy="315447"/>
          </a:xfrm>
          <a:prstGeom prst="rect">
            <a:avLst/>
          </a:prstGeom>
        </p:spPr>
        <p:txBody>
          <a:bodyPr anchor="t" rtlCol="false" tIns="0" lIns="0" bIns="0" rIns="0">
            <a:spAutoFit/>
          </a:bodyPr>
          <a:lstStyle/>
          <a:p>
            <a:pPr algn="ctr" marL="0" indent="0" lvl="0">
              <a:lnSpc>
                <a:spcPts val="2563"/>
              </a:lnSpc>
              <a:spcBef>
                <a:spcPct val="0"/>
              </a:spcBef>
            </a:pPr>
            <a:r>
              <a:rPr lang="en-US" sz="1830" strike="noStrike" u="none">
                <a:solidFill>
                  <a:srgbClr val="FFFFFF">
                    <a:alpha val="69804"/>
                  </a:srgbClr>
                </a:solidFill>
                <a:latin typeface="Montserrat"/>
              </a:rPr>
              <a:t>Air Pollution and RH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41E20"/>
        </a:solidFill>
      </p:bgPr>
    </p:bg>
    <p:spTree>
      <p:nvGrpSpPr>
        <p:cNvPr id="1" name=""/>
        <p:cNvGrpSpPr/>
        <p:nvPr/>
      </p:nvGrpSpPr>
      <p:grpSpPr>
        <a:xfrm>
          <a:off x="0" y="0"/>
          <a:ext cx="0" cy="0"/>
          <a:chOff x="0" y="0"/>
          <a:chExt cx="0" cy="0"/>
        </a:xfrm>
      </p:grpSpPr>
      <p:sp>
        <p:nvSpPr>
          <p:cNvPr name="Freeform 2" id="2"/>
          <p:cNvSpPr/>
          <p:nvPr/>
        </p:nvSpPr>
        <p:spPr>
          <a:xfrm flipH="false" flipV="false" rot="0">
            <a:off x="8980075" y="2704262"/>
            <a:ext cx="9310973" cy="7585786"/>
          </a:xfrm>
          <a:custGeom>
            <a:avLst/>
            <a:gdLst/>
            <a:ahLst/>
            <a:cxnLst/>
            <a:rect r="r" b="b" t="t" l="l"/>
            <a:pathLst>
              <a:path h="7585786" w="9310973">
                <a:moveTo>
                  <a:pt x="0" y="0"/>
                </a:moveTo>
                <a:lnTo>
                  <a:pt x="9310973" y="0"/>
                </a:lnTo>
                <a:lnTo>
                  <a:pt x="9310973" y="7585786"/>
                </a:lnTo>
                <a:lnTo>
                  <a:pt x="0" y="758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334195"/>
            <a:ext cx="4528652" cy="1051398"/>
          </a:xfrm>
          <a:prstGeom prst="rect">
            <a:avLst/>
          </a:prstGeom>
        </p:spPr>
        <p:txBody>
          <a:bodyPr anchor="t" rtlCol="false" tIns="0" lIns="0" bIns="0" rIns="0">
            <a:spAutoFit/>
          </a:bodyPr>
          <a:lstStyle/>
          <a:p>
            <a:pPr algn="l">
              <a:lnSpc>
                <a:spcPts val="8959"/>
              </a:lnSpc>
            </a:pPr>
            <a:r>
              <a:rPr lang="en-US" sz="6399">
                <a:solidFill>
                  <a:srgbClr val="B3E4C5"/>
                </a:solidFill>
                <a:latin typeface="Neue Machina"/>
              </a:rPr>
              <a:t>Thank You!</a:t>
            </a:r>
          </a:p>
        </p:txBody>
      </p:sp>
      <p:sp>
        <p:nvSpPr>
          <p:cNvPr name="TextBox 4" id="4"/>
          <p:cNvSpPr txBox="true"/>
          <p:nvPr/>
        </p:nvSpPr>
        <p:spPr>
          <a:xfrm rot="0">
            <a:off x="941199" y="3073718"/>
            <a:ext cx="9232305" cy="5022952"/>
          </a:xfrm>
          <a:prstGeom prst="rect">
            <a:avLst/>
          </a:prstGeom>
        </p:spPr>
        <p:txBody>
          <a:bodyPr anchor="t" rtlCol="false" tIns="0" lIns="0" bIns="0" rIns="0">
            <a:spAutoFit/>
          </a:bodyPr>
          <a:lstStyle/>
          <a:p>
            <a:pPr algn="l">
              <a:lnSpc>
                <a:spcPts val="18719"/>
              </a:lnSpc>
            </a:pPr>
            <a:r>
              <a:rPr lang="en-US" sz="13370">
                <a:solidFill>
                  <a:srgbClr val="B3E4C5"/>
                </a:solidFill>
                <a:latin typeface="TAN Tangkiwood"/>
              </a:rPr>
              <a:t>Data ProSolveRS</a:t>
            </a:r>
          </a:p>
        </p:txBody>
      </p:sp>
      <p:sp>
        <p:nvSpPr>
          <p:cNvPr name="Freeform 5" id="5"/>
          <p:cNvSpPr/>
          <p:nvPr/>
        </p:nvSpPr>
        <p:spPr>
          <a:xfrm flipH="false" flipV="false" rot="0">
            <a:off x="15628504" y="0"/>
            <a:ext cx="2519669" cy="2519669"/>
          </a:xfrm>
          <a:custGeom>
            <a:avLst/>
            <a:gdLst/>
            <a:ahLst/>
            <a:cxnLst/>
            <a:rect r="r" b="b" t="t" l="l"/>
            <a:pathLst>
              <a:path h="2519669" w="2519669">
                <a:moveTo>
                  <a:pt x="0" y="0"/>
                </a:moveTo>
                <a:lnTo>
                  <a:pt x="2519669" y="0"/>
                </a:lnTo>
                <a:lnTo>
                  <a:pt x="2519669" y="2519669"/>
                </a:lnTo>
                <a:lnTo>
                  <a:pt x="0" y="2519669"/>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DAGBBK75a0o</dc:identifier>
  <dcterms:modified xsi:type="dcterms:W3CDTF">2011-08-01T06:04:30Z</dcterms:modified>
  <cp:revision>1</cp:revision>
  <dc:title>Fugacity_MLH</dc:title>
</cp:coreProperties>
</file>